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B19B8-7019-473D-9B8B-A137A84DC8E1}" v="1" dt="2024-02-29T19:35:05.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p:scale>
          <a:sx n="75" d="100"/>
          <a:sy n="75" d="100"/>
        </p:scale>
        <p:origin x="1256"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um Afrooz Shaik" userId="81d90087d1904307" providerId="LiveId" clId="{D99B19B8-7019-473D-9B8B-A137A84DC8E1}"/>
    <pc:docChg chg="modSld">
      <pc:chgData name="Anjum Afrooz Shaik" userId="81d90087d1904307" providerId="LiveId" clId="{D99B19B8-7019-473D-9B8B-A137A84DC8E1}" dt="2024-02-29T19:35:27.750" v="28" actId="1076"/>
      <pc:docMkLst>
        <pc:docMk/>
      </pc:docMkLst>
      <pc:sldChg chg="addSp modSp mod">
        <pc:chgData name="Anjum Afrooz Shaik" userId="81d90087d1904307" providerId="LiveId" clId="{D99B19B8-7019-473D-9B8B-A137A84DC8E1}" dt="2024-02-29T19:35:27.750" v="28" actId="1076"/>
        <pc:sldMkLst>
          <pc:docMk/>
          <pc:sldMk cId="1913754952" sldId="257"/>
        </pc:sldMkLst>
        <pc:spChg chg="add mod">
          <ac:chgData name="Anjum Afrooz Shaik" userId="81d90087d1904307" providerId="LiveId" clId="{D99B19B8-7019-473D-9B8B-A137A84DC8E1}" dt="2024-02-29T19:35:27.750" v="28" actId="1076"/>
          <ac:spMkLst>
            <pc:docMk/>
            <pc:sldMk cId="1913754952" sldId="257"/>
            <ac:spMk id="4" creationId="{A332FCB3-35F6-F0CE-8B00-B322777C962A}"/>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E8AF1-9AEB-4FD2-A53D-9922CE4CF124}" type="doc">
      <dgm:prSet loTypeId="urn:microsoft.com/office/officeart/2016/7/layout/RepeatingBendingProcessNew" loCatId="process" qsTypeId="urn:microsoft.com/office/officeart/2005/8/quickstyle/simple1" qsCatId="simple" csTypeId="urn:microsoft.com/office/officeart/2005/8/colors/colorful1" csCatId="colorful" phldr="1"/>
      <dgm:spPr/>
    </dgm:pt>
    <dgm:pt modelId="{871E8CC6-F1E5-4784-9619-504EB6C3CFBC}">
      <dgm:prSet phldrT="[Text]"/>
      <dgm:spPr/>
      <dgm:t>
        <a:bodyPr/>
        <a:lstStyle/>
        <a:p>
          <a:r>
            <a:rPr lang="en-US" b="1" i="0" dirty="0"/>
            <a:t>IEEE International Symposium on Robot &amp; Human Interactive Communication (</a:t>
          </a:r>
          <a:r>
            <a:rPr lang="en-US" b="1" i="0" dirty="0" err="1"/>
            <a:t>RoMan</a:t>
          </a:r>
          <a:r>
            <a:rPr lang="en-US" b="1" i="0" dirty="0"/>
            <a:t>)</a:t>
          </a:r>
          <a:endParaRPr lang="en-US" dirty="0"/>
        </a:p>
      </dgm:t>
    </dgm:pt>
    <dgm:pt modelId="{4451F137-DFE5-4C1D-912C-E54B1734BAD7}" type="parTrans" cxnId="{0EDB8019-E05C-4E8C-A7B9-976337FB249D}">
      <dgm:prSet/>
      <dgm:spPr/>
      <dgm:t>
        <a:bodyPr/>
        <a:lstStyle/>
        <a:p>
          <a:endParaRPr lang="en-US"/>
        </a:p>
      </dgm:t>
    </dgm:pt>
    <dgm:pt modelId="{E171C8A7-C45E-4017-9AF6-DBB71595F79D}" type="sibTrans" cxnId="{0EDB8019-E05C-4E8C-A7B9-976337FB249D}">
      <dgm:prSet/>
      <dgm:spPr/>
      <dgm:t>
        <a:bodyPr/>
        <a:lstStyle/>
        <a:p>
          <a:endParaRPr lang="en-US"/>
        </a:p>
      </dgm:t>
    </dgm:pt>
    <dgm:pt modelId="{55BB134D-B278-430B-9522-6939AF8733CF}">
      <dgm:prSet phldrT="[Text]"/>
      <dgm:spPr/>
      <dgm:t>
        <a:bodyPr/>
        <a:lstStyle/>
        <a:p>
          <a:r>
            <a:rPr lang="en-US" b="1" i="0" dirty="0"/>
            <a:t>International Conference on Humanoid Robots (2000)</a:t>
          </a:r>
          <a:endParaRPr lang="en-US" dirty="0"/>
        </a:p>
      </dgm:t>
    </dgm:pt>
    <dgm:pt modelId="{6341472A-928A-4830-BECB-A34B51896DCD}" type="parTrans" cxnId="{3136533C-F63F-4D34-9C62-A921834D29C2}">
      <dgm:prSet/>
      <dgm:spPr/>
      <dgm:t>
        <a:bodyPr/>
        <a:lstStyle/>
        <a:p>
          <a:endParaRPr lang="en-US"/>
        </a:p>
      </dgm:t>
    </dgm:pt>
    <dgm:pt modelId="{7F2243D2-1461-4DAA-AA6F-151B7F8E0AC2}" type="sibTrans" cxnId="{3136533C-F63F-4D34-9C62-A921834D29C2}">
      <dgm:prSet/>
      <dgm:spPr/>
      <dgm:t>
        <a:bodyPr/>
        <a:lstStyle/>
        <a:p>
          <a:endParaRPr lang="en-US"/>
        </a:p>
      </dgm:t>
    </dgm:pt>
    <dgm:pt modelId="{96032D73-7681-4259-9E75-FD4B0826BA34}">
      <dgm:prSet phldrT="[Text]"/>
      <dgm:spPr/>
      <dgm:t>
        <a:bodyPr/>
        <a:lstStyle/>
        <a:p>
          <a:r>
            <a:rPr lang="en-US" b="1" i="0" dirty="0"/>
            <a:t>NSF and DARPA Workshops (2001, 2006)</a:t>
          </a:r>
          <a:endParaRPr lang="en-US" dirty="0"/>
        </a:p>
      </dgm:t>
    </dgm:pt>
    <dgm:pt modelId="{BF6EF9B6-7D7E-4B88-A104-472D7CE50B68}" type="parTrans" cxnId="{E7E4516A-E4EA-4559-B382-C5174BA93509}">
      <dgm:prSet/>
      <dgm:spPr/>
      <dgm:t>
        <a:bodyPr/>
        <a:lstStyle/>
        <a:p>
          <a:endParaRPr lang="en-US"/>
        </a:p>
      </dgm:t>
    </dgm:pt>
    <dgm:pt modelId="{2B01EF8A-5068-4A8A-AA6F-F1E6D6A6BCB7}" type="sibTrans" cxnId="{E7E4516A-E4EA-4559-B382-C5174BA93509}">
      <dgm:prSet/>
      <dgm:spPr/>
      <dgm:t>
        <a:bodyPr/>
        <a:lstStyle/>
        <a:p>
          <a:endParaRPr lang="en-US"/>
        </a:p>
      </dgm:t>
    </dgm:pt>
    <dgm:pt modelId="{422475EE-D6E8-4D41-A334-B49B249F6100}">
      <dgm:prSet phldrT="[Text]"/>
      <dgm:spPr/>
      <dgm:t>
        <a:bodyPr/>
        <a:lstStyle/>
        <a:p>
          <a:r>
            <a:rPr lang="en-US" b="1" i="0"/>
            <a:t>IEEE-RAS and IFRR Summer School (2004)</a:t>
          </a:r>
          <a:endParaRPr lang="en-US" dirty="0"/>
        </a:p>
      </dgm:t>
    </dgm:pt>
    <dgm:pt modelId="{85B084E7-0E54-4B8D-9ABF-9B11FFCB6121}" type="parTrans" cxnId="{BF9E85E4-4063-4BA2-9D71-0C61933E5078}">
      <dgm:prSet/>
      <dgm:spPr/>
      <dgm:t>
        <a:bodyPr/>
        <a:lstStyle/>
        <a:p>
          <a:endParaRPr lang="en-US"/>
        </a:p>
      </dgm:t>
    </dgm:pt>
    <dgm:pt modelId="{6528653F-59BA-4E2C-8B30-74F06E5AB3D2}" type="sibTrans" cxnId="{BF9E85E4-4063-4BA2-9D71-0C61933E5078}">
      <dgm:prSet/>
      <dgm:spPr/>
      <dgm:t>
        <a:bodyPr/>
        <a:lstStyle/>
        <a:p>
          <a:endParaRPr lang="en-US"/>
        </a:p>
      </dgm:t>
    </dgm:pt>
    <dgm:pt modelId="{33EAE4E5-380B-4219-BAF9-261589FC8359}">
      <dgm:prSet/>
      <dgm:spPr/>
      <dgm:t>
        <a:bodyPr/>
        <a:lstStyle/>
        <a:p>
          <a:r>
            <a:rPr lang="en-US" b="1" i="0" dirty="0"/>
            <a:t>ACM International Conference on Human-Robot Interaction (HRI) (2006)</a:t>
          </a:r>
          <a:endParaRPr lang="en-US" dirty="0"/>
        </a:p>
      </dgm:t>
    </dgm:pt>
    <dgm:pt modelId="{109F7719-00DC-4708-8BC2-79809ACA83B2}" type="parTrans" cxnId="{48BE7D18-DA9F-49AF-9205-49B606A68483}">
      <dgm:prSet/>
      <dgm:spPr/>
      <dgm:t>
        <a:bodyPr/>
        <a:lstStyle/>
        <a:p>
          <a:endParaRPr lang="en-US"/>
        </a:p>
      </dgm:t>
    </dgm:pt>
    <dgm:pt modelId="{E6CA8BFB-9FD5-4719-95DF-AF1B0F2668EE}" type="sibTrans" cxnId="{48BE7D18-DA9F-49AF-9205-49B606A68483}">
      <dgm:prSet/>
      <dgm:spPr/>
      <dgm:t>
        <a:bodyPr/>
        <a:lstStyle/>
        <a:p>
          <a:endParaRPr lang="en-US"/>
        </a:p>
      </dgm:t>
    </dgm:pt>
    <dgm:pt modelId="{F20D539B-1C7C-4927-8136-8877C1A76B87}">
      <dgm:prSet/>
      <dgm:spPr/>
      <dgm:t>
        <a:bodyPr/>
        <a:lstStyle/>
        <a:p>
          <a:r>
            <a:rPr lang="en-US" b="1" i="0"/>
            <a:t>Influential Competitions</a:t>
          </a:r>
          <a:endParaRPr lang="en-US" dirty="0"/>
        </a:p>
      </dgm:t>
    </dgm:pt>
    <dgm:pt modelId="{C7FA7E99-BA98-4829-9B1A-3CABFA4112AF}" type="parTrans" cxnId="{5C7A2456-D6B4-4A2E-A699-8A724B33D620}">
      <dgm:prSet/>
      <dgm:spPr/>
      <dgm:t>
        <a:bodyPr/>
        <a:lstStyle/>
        <a:p>
          <a:endParaRPr lang="en-US"/>
        </a:p>
      </dgm:t>
    </dgm:pt>
    <dgm:pt modelId="{8D85ECCD-8180-459B-876E-0DEA57762C92}" type="sibTrans" cxnId="{5C7A2456-D6B4-4A2E-A699-8A724B33D620}">
      <dgm:prSet/>
      <dgm:spPr/>
      <dgm:t>
        <a:bodyPr/>
        <a:lstStyle/>
        <a:p>
          <a:endParaRPr lang="en-US"/>
        </a:p>
      </dgm:t>
    </dgm:pt>
    <dgm:pt modelId="{F5CDA7E9-A4D9-4BD2-B4F3-36F80E84FFEA}" type="pres">
      <dgm:prSet presAssocID="{717E8AF1-9AEB-4FD2-A53D-9922CE4CF124}" presName="Name0" presStyleCnt="0">
        <dgm:presLayoutVars>
          <dgm:dir/>
          <dgm:resizeHandles val="exact"/>
        </dgm:presLayoutVars>
      </dgm:prSet>
      <dgm:spPr/>
    </dgm:pt>
    <dgm:pt modelId="{55B85F3A-504A-488D-A1C9-E4B3F8B8A3DC}" type="pres">
      <dgm:prSet presAssocID="{871E8CC6-F1E5-4784-9619-504EB6C3CFBC}" presName="node" presStyleLbl="node1" presStyleIdx="0" presStyleCnt="6">
        <dgm:presLayoutVars>
          <dgm:bulletEnabled val="1"/>
        </dgm:presLayoutVars>
      </dgm:prSet>
      <dgm:spPr/>
    </dgm:pt>
    <dgm:pt modelId="{346D7BDB-FDF9-4FDF-BC1F-8D32873A04C7}" type="pres">
      <dgm:prSet presAssocID="{E171C8A7-C45E-4017-9AF6-DBB71595F79D}" presName="sibTrans" presStyleLbl="sibTrans1D1" presStyleIdx="0" presStyleCnt="5"/>
      <dgm:spPr/>
    </dgm:pt>
    <dgm:pt modelId="{A4BB46A9-C00C-41FE-B2EE-474C17A6D399}" type="pres">
      <dgm:prSet presAssocID="{E171C8A7-C45E-4017-9AF6-DBB71595F79D}" presName="connectorText" presStyleLbl="sibTrans1D1" presStyleIdx="0" presStyleCnt="5"/>
      <dgm:spPr/>
    </dgm:pt>
    <dgm:pt modelId="{F3E6B8D5-197A-48D1-B598-3797372ABC94}" type="pres">
      <dgm:prSet presAssocID="{55BB134D-B278-430B-9522-6939AF8733CF}" presName="node" presStyleLbl="node1" presStyleIdx="1" presStyleCnt="6">
        <dgm:presLayoutVars>
          <dgm:bulletEnabled val="1"/>
        </dgm:presLayoutVars>
      </dgm:prSet>
      <dgm:spPr/>
    </dgm:pt>
    <dgm:pt modelId="{B1871591-F7F4-4950-A022-733663C05F0C}" type="pres">
      <dgm:prSet presAssocID="{7F2243D2-1461-4DAA-AA6F-151B7F8E0AC2}" presName="sibTrans" presStyleLbl="sibTrans1D1" presStyleIdx="1" presStyleCnt="5"/>
      <dgm:spPr/>
    </dgm:pt>
    <dgm:pt modelId="{18AA5A27-41C0-47A9-9799-190D4ECD81AC}" type="pres">
      <dgm:prSet presAssocID="{7F2243D2-1461-4DAA-AA6F-151B7F8E0AC2}" presName="connectorText" presStyleLbl="sibTrans1D1" presStyleIdx="1" presStyleCnt="5"/>
      <dgm:spPr/>
    </dgm:pt>
    <dgm:pt modelId="{4258C902-F8D8-4397-AFA9-27ACA4AA02CD}" type="pres">
      <dgm:prSet presAssocID="{96032D73-7681-4259-9E75-FD4B0826BA34}" presName="node" presStyleLbl="node1" presStyleIdx="2" presStyleCnt="6">
        <dgm:presLayoutVars>
          <dgm:bulletEnabled val="1"/>
        </dgm:presLayoutVars>
      </dgm:prSet>
      <dgm:spPr/>
    </dgm:pt>
    <dgm:pt modelId="{560486A0-60E8-4310-98F4-975C06BDB171}" type="pres">
      <dgm:prSet presAssocID="{2B01EF8A-5068-4A8A-AA6F-F1E6D6A6BCB7}" presName="sibTrans" presStyleLbl="sibTrans1D1" presStyleIdx="2" presStyleCnt="5"/>
      <dgm:spPr/>
    </dgm:pt>
    <dgm:pt modelId="{3065EC87-7302-4E3A-BA19-075205482A67}" type="pres">
      <dgm:prSet presAssocID="{2B01EF8A-5068-4A8A-AA6F-F1E6D6A6BCB7}" presName="connectorText" presStyleLbl="sibTrans1D1" presStyleIdx="2" presStyleCnt="5"/>
      <dgm:spPr/>
    </dgm:pt>
    <dgm:pt modelId="{90A87BC0-98CA-493F-A88B-54898F83CDBF}" type="pres">
      <dgm:prSet presAssocID="{422475EE-D6E8-4D41-A334-B49B249F6100}" presName="node" presStyleLbl="node1" presStyleIdx="3" presStyleCnt="6">
        <dgm:presLayoutVars>
          <dgm:bulletEnabled val="1"/>
        </dgm:presLayoutVars>
      </dgm:prSet>
      <dgm:spPr/>
    </dgm:pt>
    <dgm:pt modelId="{BCBD1E3C-29C5-4236-93BB-D088715EC644}" type="pres">
      <dgm:prSet presAssocID="{6528653F-59BA-4E2C-8B30-74F06E5AB3D2}" presName="sibTrans" presStyleLbl="sibTrans1D1" presStyleIdx="3" presStyleCnt="5"/>
      <dgm:spPr/>
    </dgm:pt>
    <dgm:pt modelId="{FB8DE5ED-B7F3-4A57-8F1D-67C59F8FCFAD}" type="pres">
      <dgm:prSet presAssocID="{6528653F-59BA-4E2C-8B30-74F06E5AB3D2}" presName="connectorText" presStyleLbl="sibTrans1D1" presStyleIdx="3" presStyleCnt="5"/>
      <dgm:spPr/>
    </dgm:pt>
    <dgm:pt modelId="{7808C2EB-72BB-4DDA-BDF3-AC5B58F2ECEB}" type="pres">
      <dgm:prSet presAssocID="{33EAE4E5-380B-4219-BAF9-261589FC8359}" presName="node" presStyleLbl="node1" presStyleIdx="4" presStyleCnt="6">
        <dgm:presLayoutVars>
          <dgm:bulletEnabled val="1"/>
        </dgm:presLayoutVars>
      </dgm:prSet>
      <dgm:spPr/>
    </dgm:pt>
    <dgm:pt modelId="{5491FDDD-0BE7-44A8-8886-1BFA800D7F87}" type="pres">
      <dgm:prSet presAssocID="{E6CA8BFB-9FD5-4719-95DF-AF1B0F2668EE}" presName="sibTrans" presStyleLbl="sibTrans1D1" presStyleIdx="4" presStyleCnt="5"/>
      <dgm:spPr/>
    </dgm:pt>
    <dgm:pt modelId="{8534D6C7-AF8F-4548-8353-1C3753A0FC73}" type="pres">
      <dgm:prSet presAssocID="{E6CA8BFB-9FD5-4719-95DF-AF1B0F2668EE}" presName="connectorText" presStyleLbl="sibTrans1D1" presStyleIdx="4" presStyleCnt="5"/>
      <dgm:spPr/>
    </dgm:pt>
    <dgm:pt modelId="{04B53375-9710-4903-B380-F725CCD1B4BE}" type="pres">
      <dgm:prSet presAssocID="{F20D539B-1C7C-4927-8136-8877C1A76B87}" presName="node" presStyleLbl="node1" presStyleIdx="5" presStyleCnt="6">
        <dgm:presLayoutVars>
          <dgm:bulletEnabled val="1"/>
        </dgm:presLayoutVars>
      </dgm:prSet>
      <dgm:spPr/>
    </dgm:pt>
  </dgm:ptLst>
  <dgm:cxnLst>
    <dgm:cxn modelId="{48BE7D18-DA9F-49AF-9205-49B606A68483}" srcId="{717E8AF1-9AEB-4FD2-A53D-9922CE4CF124}" destId="{33EAE4E5-380B-4219-BAF9-261589FC8359}" srcOrd="4" destOrd="0" parTransId="{109F7719-00DC-4708-8BC2-79809ACA83B2}" sibTransId="{E6CA8BFB-9FD5-4719-95DF-AF1B0F2668EE}"/>
    <dgm:cxn modelId="{0EDB8019-E05C-4E8C-A7B9-976337FB249D}" srcId="{717E8AF1-9AEB-4FD2-A53D-9922CE4CF124}" destId="{871E8CC6-F1E5-4784-9619-504EB6C3CFBC}" srcOrd="0" destOrd="0" parTransId="{4451F137-DFE5-4C1D-912C-E54B1734BAD7}" sibTransId="{E171C8A7-C45E-4017-9AF6-DBB71595F79D}"/>
    <dgm:cxn modelId="{BC59491F-B20F-4358-884B-38D934CC133C}" type="presOf" srcId="{96032D73-7681-4259-9E75-FD4B0826BA34}" destId="{4258C902-F8D8-4397-AFA9-27ACA4AA02CD}" srcOrd="0" destOrd="0" presId="urn:microsoft.com/office/officeart/2016/7/layout/RepeatingBendingProcessNew"/>
    <dgm:cxn modelId="{FAAEA420-C95D-4E7E-B925-B14925B41B57}" type="presOf" srcId="{871E8CC6-F1E5-4784-9619-504EB6C3CFBC}" destId="{55B85F3A-504A-488D-A1C9-E4B3F8B8A3DC}" srcOrd="0" destOrd="0" presId="urn:microsoft.com/office/officeart/2016/7/layout/RepeatingBendingProcessNew"/>
    <dgm:cxn modelId="{D16BC032-4610-4220-B69D-5D3461B918EA}" type="presOf" srcId="{2B01EF8A-5068-4A8A-AA6F-F1E6D6A6BCB7}" destId="{560486A0-60E8-4310-98F4-975C06BDB171}" srcOrd="0" destOrd="0" presId="urn:microsoft.com/office/officeart/2016/7/layout/RepeatingBendingProcessNew"/>
    <dgm:cxn modelId="{3136533C-F63F-4D34-9C62-A921834D29C2}" srcId="{717E8AF1-9AEB-4FD2-A53D-9922CE4CF124}" destId="{55BB134D-B278-430B-9522-6939AF8733CF}" srcOrd="1" destOrd="0" parTransId="{6341472A-928A-4830-BECB-A34B51896DCD}" sibTransId="{7F2243D2-1461-4DAA-AA6F-151B7F8E0AC2}"/>
    <dgm:cxn modelId="{0463BF45-031C-4855-947A-233BC16EA3DC}" type="presOf" srcId="{E171C8A7-C45E-4017-9AF6-DBB71595F79D}" destId="{A4BB46A9-C00C-41FE-B2EE-474C17A6D399}" srcOrd="1" destOrd="0" presId="urn:microsoft.com/office/officeart/2016/7/layout/RepeatingBendingProcessNew"/>
    <dgm:cxn modelId="{5A59C365-F4FD-4DE6-8557-AAF37447D447}" type="presOf" srcId="{422475EE-D6E8-4D41-A334-B49B249F6100}" destId="{90A87BC0-98CA-493F-A88B-54898F83CDBF}" srcOrd="0" destOrd="0" presId="urn:microsoft.com/office/officeart/2016/7/layout/RepeatingBendingProcessNew"/>
    <dgm:cxn modelId="{FC514466-CDED-4879-A73C-8CA268ACEC13}" type="presOf" srcId="{6528653F-59BA-4E2C-8B30-74F06E5AB3D2}" destId="{BCBD1E3C-29C5-4236-93BB-D088715EC644}" srcOrd="0" destOrd="0" presId="urn:microsoft.com/office/officeart/2016/7/layout/RepeatingBendingProcessNew"/>
    <dgm:cxn modelId="{E7E4516A-E4EA-4559-B382-C5174BA93509}" srcId="{717E8AF1-9AEB-4FD2-A53D-9922CE4CF124}" destId="{96032D73-7681-4259-9E75-FD4B0826BA34}" srcOrd="2" destOrd="0" parTransId="{BF6EF9B6-7D7E-4B88-A104-472D7CE50B68}" sibTransId="{2B01EF8A-5068-4A8A-AA6F-F1E6D6A6BCB7}"/>
    <dgm:cxn modelId="{81210852-4BC7-497A-BA3B-ACFBFB1ECE29}" type="presOf" srcId="{6528653F-59BA-4E2C-8B30-74F06E5AB3D2}" destId="{FB8DE5ED-B7F3-4A57-8F1D-67C59F8FCFAD}" srcOrd="1" destOrd="0" presId="urn:microsoft.com/office/officeart/2016/7/layout/RepeatingBendingProcessNew"/>
    <dgm:cxn modelId="{5C7A2456-D6B4-4A2E-A699-8A724B33D620}" srcId="{717E8AF1-9AEB-4FD2-A53D-9922CE4CF124}" destId="{F20D539B-1C7C-4927-8136-8877C1A76B87}" srcOrd="5" destOrd="0" parTransId="{C7FA7E99-BA98-4829-9B1A-3CABFA4112AF}" sibTransId="{8D85ECCD-8180-459B-876E-0DEA57762C92}"/>
    <dgm:cxn modelId="{D27B6A58-804A-461C-A7C6-3BCEF739EB0E}" type="presOf" srcId="{7F2243D2-1461-4DAA-AA6F-151B7F8E0AC2}" destId="{18AA5A27-41C0-47A9-9799-190D4ECD81AC}" srcOrd="1" destOrd="0" presId="urn:microsoft.com/office/officeart/2016/7/layout/RepeatingBendingProcessNew"/>
    <dgm:cxn modelId="{4E69A584-BDB4-486A-80F3-EE3A0D6382BA}" type="presOf" srcId="{7F2243D2-1461-4DAA-AA6F-151B7F8E0AC2}" destId="{B1871591-F7F4-4950-A022-733663C05F0C}" srcOrd="0" destOrd="0" presId="urn:microsoft.com/office/officeart/2016/7/layout/RepeatingBendingProcessNew"/>
    <dgm:cxn modelId="{D90810AB-A371-49FC-90AB-A798A49E6DF9}" type="presOf" srcId="{E171C8A7-C45E-4017-9AF6-DBB71595F79D}" destId="{346D7BDB-FDF9-4FDF-BC1F-8D32873A04C7}" srcOrd="0" destOrd="0" presId="urn:microsoft.com/office/officeart/2016/7/layout/RepeatingBendingProcessNew"/>
    <dgm:cxn modelId="{50FC99B7-9829-46A4-BCBF-9E8A3613AFE2}" type="presOf" srcId="{F20D539B-1C7C-4927-8136-8877C1A76B87}" destId="{04B53375-9710-4903-B380-F725CCD1B4BE}" srcOrd="0" destOrd="0" presId="urn:microsoft.com/office/officeart/2016/7/layout/RepeatingBendingProcessNew"/>
    <dgm:cxn modelId="{DA3F91BE-EDC4-494C-B153-B4A0A520CBB9}" type="presOf" srcId="{55BB134D-B278-430B-9522-6939AF8733CF}" destId="{F3E6B8D5-197A-48D1-B598-3797372ABC94}" srcOrd="0" destOrd="0" presId="urn:microsoft.com/office/officeart/2016/7/layout/RepeatingBendingProcessNew"/>
    <dgm:cxn modelId="{83B803BF-7D07-4A05-B084-AB1A1E8F8D64}" type="presOf" srcId="{33EAE4E5-380B-4219-BAF9-261589FC8359}" destId="{7808C2EB-72BB-4DDA-BDF3-AC5B58F2ECEB}" srcOrd="0" destOrd="0" presId="urn:microsoft.com/office/officeart/2016/7/layout/RepeatingBendingProcessNew"/>
    <dgm:cxn modelId="{6177CEC3-416C-461F-A4B7-1657360702D4}" type="presOf" srcId="{E6CA8BFB-9FD5-4719-95DF-AF1B0F2668EE}" destId="{5491FDDD-0BE7-44A8-8886-1BFA800D7F87}" srcOrd="0" destOrd="0" presId="urn:microsoft.com/office/officeart/2016/7/layout/RepeatingBendingProcessNew"/>
    <dgm:cxn modelId="{94C092CE-A792-42B3-8294-BDF16BCEFF26}" type="presOf" srcId="{2B01EF8A-5068-4A8A-AA6F-F1E6D6A6BCB7}" destId="{3065EC87-7302-4E3A-BA19-075205482A67}" srcOrd="1" destOrd="0" presId="urn:microsoft.com/office/officeart/2016/7/layout/RepeatingBendingProcessNew"/>
    <dgm:cxn modelId="{9A40C0D2-63B5-44F9-BA9E-3EB10C1BF283}" type="presOf" srcId="{717E8AF1-9AEB-4FD2-A53D-9922CE4CF124}" destId="{F5CDA7E9-A4D9-4BD2-B4F3-36F80E84FFEA}" srcOrd="0" destOrd="0" presId="urn:microsoft.com/office/officeart/2016/7/layout/RepeatingBendingProcessNew"/>
    <dgm:cxn modelId="{D3AA60D6-A29A-47AD-9D15-A8241CFDD010}" type="presOf" srcId="{E6CA8BFB-9FD5-4719-95DF-AF1B0F2668EE}" destId="{8534D6C7-AF8F-4548-8353-1C3753A0FC73}" srcOrd="1" destOrd="0" presId="urn:microsoft.com/office/officeart/2016/7/layout/RepeatingBendingProcessNew"/>
    <dgm:cxn modelId="{BF9E85E4-4063-4BA2-9D71-0C61933E5078}" srcId="{717E8AF1-9AEB-4FD2-A53D-9922CE4CF124}" destId="{422475EE-D6E8-4D41-A334-B49B249F6100}" srcOrd="3" destOrd="0" parTransId="{85B084E7-0E54-4B8D-9ABF-9B11FFCB6121}" sibTransId="{6528653F-59BA-4E2C-8B30-74F06E5AB3D2}"/>
    <dgm:cxn modelId="{6A1D15FC-3EE0-4D52-A266-4E1877CCC657}" type="presParOf" srcId="{F5CDA7E9-A4D9-4BD2-B4F3-36F80E84FFEA}" destId="{55B85F3A-504A-488D-A1C9-E4B3F8B8A3DC}" srcOrd="0" destOrd="0" presId="urn:microsoft.com/office/officeart/2016/7/layout/RepeatingBendingProcessNew"/>
    <dgm:cxn modelId="{336C3226-4B9B-415D-988E-547470B17A19}" type="presParOf" srcId="{F5CDA7E9-A4D9-4BD2-B4F3-36F80E84FFEA}" destId="{346D7BDB-FDF9-4FDF-BC1F-8D32873A04C7}" srcOrd="1" destOrd="0" presId="urn:microsoft.com/office/officeart/2016/7/layout/RepeatingBendingProcessNew"/>
    <dgm:cxn modelId="{5809B86C-2BDB-4687-AF49-C269F2142A97}" type="presParOf" srcId="{346D7BDB-FDF9-4FDF-BC1F-8D32873A04C7}" destId="{A4BB46A9-C00C-41FE-B2EE-474C17A6D399}" srcOrd="0" destOrd="0" presId="urn:microsoft.com/office/officeart/2016/7/layout/RepeatingBendingProcessNew"/>
    <dgm:cxn modelId="{B3ACCA62-9F7C-468A-9E88-D7A366DA395B}" type="presParOf" srcId="{F5CDA7E9-A4D9-4BD2-B4F3-36F80E84FFEA}" destId="{F3E6B8D5-197A-48D1-B598-3797372ABC94}" srcOrd="2" destOrd="0" presId="urn:microsoft.com/office/officeart/2016/7/layout/RepeatingBendingProcessNew"/>
    <dgm:cxn modelId="{DB30E6B3-4C11-40B5-8F96-9B3D1D8CFF43}" type="presParOf" srcId="{F5CDA7E9-A4D9-4BD2-B4F3-36F80E84FFEA}" destId="{B1871591-F7F4-4950-A022-733663C05F0C}" srcOrd="3" destOrd="0" presId="urn:microsoft.com/office/officeart/2016/7/layout/RepeatingBendingProcessNew"/>
    <dgm:cxn modelId="{D86EE74E-CF5E-43BA-8543-9144DB6E929C}" type="presParOf" srcId="{B1871591-F7F4-4950-A022-733663C05F0C}" destId="{18AA5A27-41C0-47A9-9799-190D4ECD81AC}" srcOrd="0" destOrd="0" presId="urn:microsoft.com/office/officeart/2016/7/layout/RepeatingBendingProcessNew"/>
    <dgm:cxn modelId="{4A12634D-2438-46A2-9B50-CAAD6B7A0859}" type="presParOf" srcId="{F5CDA7E9-A4D9-4BD2-B4F3-36F80E84FFEA}" destId="{4258C902-F8D8-4397-AFA9-27ACA4AA02CD}" srcOrd="4" destOrd="0" presId="urn:microsoft.com/office/officeart/2016/7/layout/RepeatingBendingProcessNew"/>
    <dgm:cxn modelId="{E41230D1-71E3-4185-AD3E-6382511439F6}" type="presParOf" srcId="{F5CDA7E9-A4D9-4BD2-B4F3-36F80E84FFEA}" destId="{560486A0-60E8-4310-98F4-975C06BDB171}" srcOrd="5" destOrd="0" presId="urn:microsoft.com/office/officeart/2016/7/layout/RepeatingBendingProcessNew"/>
    <dgm:cxn modelId="{82DC234C-6379-4532-93CD-F7989B783EE3}" type="presParOf" srcId="{560486A0-60E8-4310-98F4-975C06BDB171}" destId="{3065EC87-7302-4E3A-BA19-075205482A67}" srcOrd="0" destOrd="0" presId="urn:microsoft.com/office/officeart/2016/7/layout/RepeatingBendingProcessNew"/>
    <dgm:cxn modelId="{5C931371-9807-4B3C-873F-56AF5801C2D2}" type="presParOf" srcId="{F5CDA7E9-A4D9-4BD2-B4F3-36F80E84FFEA}" destId="{90A87BC0-98CA-493F-A88B-54898F83CDBF}" srcOrd="6" destOrd="0" presId="urn:microsoft.com/office/officeart/2016/7/layout/RepeatingBendingProcessNew"/>
    <dgm:cxn modelId="{73BBD82D-5A08-4A9A-A34C-26465EE88D93}" type="presParOf" srcId="{F5CDA7E9-A4D9-4BD2-B4F3-36F80E84FFEA}" destId="{BCBD1E3C-29C5-4236-93BB-D088715EC644}" srcOrd="7" destOrd="0" presId="urn:microsoft.com/office/officeart/2016/7/layout/RepeatingBendingProcessNew"/>
    <dgm:cxn modelId="{FDBC4B3F-0477-45D2-97F0-D5101A49EB4A}" type="presParOf" srcId="{BCBD1E3C-29C5-4236-93BB-D088715EC644}" destId="{FB8DE5ED-B7F3-4A57-8F1D-67C59F8FCFAD}" srcOrd="0" destOrd="0" presId="urn:microsoft.com/office/officeart/2016/7/layout/RepeatingBendingProcessNew"/>
    <dgm:cxn modelId="{8B4930AD-4BBE-434A-8E1B-6792BA809D44}" type="presParOf" srcId="{F5CDA7E9-A4D9-4BD2-B4F3-36F80E84FFEA}" destId="{7808C2EB-72BB-4DDA-BDF3-AC5B58F2ECEB}" srcOrd="8" destOrd="0" presId="urn:microsoft.com/office/officeart/2016/7/layout/RepeatingBendingProcessNew"/>
    <dgm:cxn modelId="{99CB61D4-EA4D-4705-A3D2-58B53638743C}" type="presParOf" srcId="{F5CDA7E9-A4D9-4BD2-B4F3-36F80E84FFEA}" destId="{5491FDDD-0BE7-44A8-8886-1BFA800D7F87}" srcOrd="9" destOrd="0" presId="urn:microsoft.com/office/officeart/2016/7/layout/RepeatingBendingProcessNew"/>
    <dgm:cxn modelId="{8F82B7AA-8CB2-40BF-B709-8D776E204D3B}" type="presParOf" srcId="{5491FDDD-0BE7-44A8-8886-1BFA800D7F87}" destId="{8534D6C7-AF8F-4548-8353-1C3753A0FC73}" srcOrd="0" destOrd="0" presId="urn:microsoft.com/office/officeart/2016/7/layout/RepeatingBendingProcessNew"/>
    <dgm:cxn modelId="{A4483ACD-267F-499A-9FD6-C0146F6F22DC}" type="presParOf" srcId="{F5CDA7E9-A4D9-4BD2-B4F3-36F80E84FFEA}" destId="{04B53375-9710-4903-B380-F725CCD1B4B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22D0E-4287-47C9-ADF7-D8A08CE741C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EB4671B-7E7B-4CEC-B8CF-6A06ADEB3937}">
      <dgm:prSet/>
      <dgm:spPr/>
      <dgm:t>
        <a:bodyPr/>
        <a:lstStyle/>
        <a:p>
          <a:r>
            <a:rPr lang="en-US" b="1" i="0"/>
            <a:t>Social Robots</a:t>
          </a:r>
          <a:endParaRPr lang="en-US"/>
        </a:p>
      </dgm:t>
    </dgm:pt>
    <dgm:pt modelId="{3E8FEE87-910F-47DA-865C-CD5B924FE40B}" type="parTrans" cxnId="{F3B99C5F-0BD3-4192-AA11-E3C22CC43637}">
      <dgm:prSet/>
      <dgm:spPr/>
      <dgm:t>
        <a:bodyPr/>
        <a:lstStyle/>
        <a:p>
          <a:endParaRPr lang="en-US"/>
        </a:p>
      </dgm:t>
    </dgm:pt>
    <dgm:pt modelId="{C2C3BCA1-B4FD-4630-ACCD-05150C7BED44}" type="sibTrans" cxnId="{F3B99C5F-0BD3-4192-AA11-E3C22CC43637}">
      <dgm:prSet/>
      <dgm:spPr/>
      <dgm:t>
        <a:bodyPr/>
        <a:lstStyle/>
        <a:p>
          <a:endParaRPr lang="en-US"/>
        </a:p>
      </dgm:t>
    </dgm:pt>
    <dgm:pt modelId="{60F6B745-B9D5-431A-A370-772555789335}">
      <dgm:prSet/>
      <dgm:spPr/>
      <dgm:t>
        <a:bodyPr/>
        <a:lstStyle/>
        <a:p>
          <a:r>
            <a:rPr lang="en-US" b="1" i="0"/>
            <a:t>Service Robots</a:t>
          </a:r>
          <a:endParaRPr lang="en-US"/>
        </a:p>
      </dgm:t>
    </dgm:pt>
    <dgm:pt modelId="{EB408B06-5B77-45B7-8BAF-2F0D1B4BE2EA}" type="parTrans" cxnId="{C4F6F2EF-2F6D-455E-952D-6AC40AC41095}">
      <dgm:prSet/>
      <dgm:spPr/>
      <dgm:t>
        <a:bodyPr/>
        <a:lstStyle/>
        <a:p>
          <a:endParaRPr lang="en-US"/>
        </a:p>
      </dgm:t>
    </dgm:pt>
    <dgm:pt modelId="{3B20B038-A64D-4BF8-A627-DD6F8119FD0D}" type="sibTrans" cxnId="{C4F6F2EF-2F6D-455E-952D-6AC40AC41095}">
      <dgm:prSet/>
      <dgm:spPr/>
      <dgm:t>
        <a:bodyPr/>
        <a:lstStyle/>
        <a:p>
          <a:endParaRPr lang="en-US"/>
        </a:p>
      </dgm:t>
    </dgm:pt>
    <dgm:pt modelId="{7702D7A9-BD53-4708-B28F-18F1DABC9ED3}">
      <dgm:prSet/>
      <dgm:spPr/>
      <dgm:t>
        <a:bodyPr/>
        <a:lstStyle/>
        <a:p>
          <a:r>
            <a:rPr lang="en-US" b="1" i="0"/>
            <a:t>Collaborative Robots (Cobots)</a:t>
          </a:r>
          <a:endParaRPr lang="en-US"/>
        </a:p>
      </dgm:t>
    </dgm:pt>
    <dgm:pt modelId="{FCC894F5-77DC-4BF8-A29B-5BA6A78C6D83}" type="parTrans" cxnId="{E9593BA1-DE12-4FCA-A4E1-975970A6079C}">
      <dgm:prSet/>
      <dgm:spPr/>
      <dgm:t>
        <a:bodyPr/>
        <a:lstStyle/>
        <a:p>
          <a:endParaRPr lang="en-US"/>
        </a:p>
      </dgm:t>
    </dgm:pt>
    <dgm:pt modelId="{BAECBEC8-8E9B-4EC9-B178-8B9299A60146}" type="sibTrans" cxnId="{E9593BA1-DE12-4FCA-A4E1-975970A6079C}">
      <dgm:prSet/>
      <dgm:spPr/>
      <dgm:t>
        <a:bodyPr/>
        <a:lstStyle/>
        <a:p>
          <a:endParaRPr lang="en-US"/>
        </a:p>
      </dgm:t>
    </dgm:pt>
    <dgm:pt modelId="{AB9DD4B0-33D7-4396-9C1E-C2D446106D76}">
      <dgm:prSet/>
      <dgm:spPr/>
      <dgm:t>
        <a:bodyPr/>
        <a:lstStyle/>
        <a:p>
          <a:r>
            <a:rPr lang="en-US" b="1" i="0"/>
            <a:t>Telepresence Robots</a:t>
          </a:r>
          <a:endParaRPr lang="en-US"/>
        </a:p>
      </dgm:t>
    </dgm:pt>
    <dgm:pt modelId="{BCC982E3-AD1A-4F31-80DD-E65A4088CD2A}" type="parTrans" cxnId="{B2B5CC4B-9A8F-41BB-A18F-425986072A15}">
      <dgm:prSet/>
      <dgm:spPr/>
      <dgm:t>
        <a:bodyPr/>
        <a:lstStyle/>
        <a:p>
          <a:endParaRPr lang="en-US"/>
        </a:p>
      </dgm:t>
    </dgm:pt>
    <dgm:pt modelId="{745D29D0-A3D9-4074-B79D-611CBB91C82E}" type="sibTrans" cxnId="{B2B5CC4B-9A8F-41BB-A18F-425986072A15}">
      <dgm:prSet/>
      <dgm:spPr/>
      <dgm:t>
        <a:bodyPr/>
        <a:lstStyle/>
        <a:p>
          <a:endParaRPr lang="en-US"/>
        </a:p>
      </dgm:t>
    </dgm:pt>
    <dgm:pt modelId="{3C2CED5D-D843-4C7F-8109-6F8CA00F051C}">
      <dgm:prSet/>
      <dgm:spPr/>
      <dgm:t>
        <a:bodyPr/>
        <a:lstStyle/>
        <a:p>
          <a:r>
            <a:rPr lang="en-US" b="1" i="0"/>
            <a:t>Exoskeletons</a:t>
          </a:r>
          <a:endParaRPr lang="en-US"/>
        </a:p>
      </dgm:t>
    </dgm:pt>
    <dgm:pt modelId="{DFEE636B-9EC7-4357-9C9C-76630630A92C}" type="parTrans" cxnId="{6D8C96E7-D670-42D1-B17C-0C749DD42A31}">
      <dgm:prSet/>
      <dgm:spPr/>
      <dgm:t>
        <a:bodyPr/>
        <a:lstStyle/>
        <a:p>
          <a:endParaRPr lang="en-US"/>
        </a:p>
      </dgm:t>
    </dgm:pt>
    <dgm:pt modelId="{85D77729-C71C-4461-B56B-6AD2788209B2}" type="sibTrans" cxnId="{6D8C96E7-D670-42D1-B17C-0C749DD42A31}">
      <dgm:prSet/>
      <dgm:spPr/>
      <dgm:t>
        <a:bodyPr/>
        <a:lstStyle/>
        <a:p>
          <a:endParaRPr lang="en-US"/>
        </a:p>
      </dgm:t>
    </dgm:pt>
    <dgm:pt modelId="{F637A724-4253-435D-BBA5-DF4176F38503}">
      <dgm:prSet/>
      <dgm:spPr/>
      <dgm:t>
        <a:bodyPr/>
        <a:lstStyle/>
        <a:p>
          <a:r>
            <a:rPr lang="en-US" b="1" i="0"/>
            <a:t>Assistive Robots</a:t>
          </a:r>
          <a:endParaRPr lang="en-US"/>
        </a:p>
      </dgm:t>
    </dgm:pt>
    <dgm:pt modelId="{8C1FFFCF-E605-4A99-8FF1-D2334072B783}" type="parTrans" cxnId="{E79E9ADF-76B4-4F77-926C-35D37EC37EE8}">
      <dgm:prSet/>
      <dgm:spPr/>
      <dgm:t>
        <a:bodyPr/>
        <a:lstStyle/>
        <a:p>
          <a:endParaRPr lang="en-US"/>
        </a:p>
      </dgm:t>
    </dgm:pt>
    <dgm:pt modelId="{B376ABC3-A7B6-4C45-9659-DC7253D00517}" type="sibTrans" cxnId="{E79E9ADF-76B4-4F77-926C-35D37EC37EE8}">
      <dgm:prSet/>
      <dgm:spPr/>
      <dgm:t>
        <a:bodyPr/>
        <a:lstStyle/>
        <a:p>
          <a:endParaRPr lang="en-US"/>
        </a:p>
      </dgm:t>
    </dgm:pt>
    <dgm:pt modelId="{89CFD625-7A14-4203-AB19-4294A000E696}">
      <dgm:prSet/>
      <dgm:spPr/>
      <dgm:t>
        <a:bodyPr/>
        <a:lstStyle/>
        <a:p>
          <a:r>
            <a:rPr lang="en-US" b="1" i="0"/>
            <a:t>Educational Robots</a:t>
          </a:r>
          <a:endParaRPr lang="en-US"/>
        </a:p>
      </dgm:t>
    </dgm:pt>
    <dgm:pt modelId="{610E2BC5-5386-4518-B164-3CFB4C785C24}" type="parTrans" cxnId="{E2875BAC-BC7B-48B7-A54F-BCFEA5156E88}">
      <dgm:prSet/>
      <dgm:spPr/>
      <dgm:t>
        <a:bodyPr/>
        <a:lstStyle/>
        <a:p>
          <a:endParaRPr lang="en-US"/>
        </a:p>
      </dgm:t>
    </dgm:pt>
    <dgm:pt modelId="{1D1D57CE-BC3A-40B9-84F0-13AEF5A7EC68}" type="sibTrans" cxnId="{E2875BAC-BC7B-48B7-A54F-BCFEA5156E88}">
      <dgm:prSet/>
      <dgm:spPr/>
      <dgm:t>
        <a:bodyPr/>
        <a:lstStyle/>
        <a:p>
          <a:endParaRPr lang="en-US"/>
        </a:p>
      </dgm:t>
    </dgm:pt>
    <dgm:pt modelId="{318BF0C9-02A7-485D-9C4B-A45138876D31}">
      <dgm:prSet/>
      <dgm:spPr/>
      <dgm:t>
        <a:bodyPr/>
        <a:lstStyle/>
        <a:p>
          <a:r>
            <a:rPr lang="en-US" b="1" i="0"/>
            <a:t>Entertainment Robots</a:t>
          </a:r>
          <a:endParaRPr lang="en-US"/>
        </a:p>
      </dgm:t>
    </dgm:pt>
    <dgm:pt modelId="{9FFC6CA0-1AA0-480F-BAA7-BA67CFAAEA91}" type="parTrans" cxnId="{1A3EEFD7-9B08-4218-ADC2-EDF743A9FD83}">
      <dgm:prSet/>
      <dgm:spPr/>
      <dgm:t>
        <a:bodyPr/>
        <a:lstStyle/>
        <a:p>
          <a:endParaRPr lang="en-US"/>
        </a:p>
      </dgm:t>
    </dgm:pt>
    <dgm:pt modelId="{7ABB706A-E9EC-4A13-B893-534BFE57A9DB}" type="sibTrans" cxnId="{1A3EEFD7-9B08-4218-ADC2-EDF743A9FD83}">
      <dgm:prSet/>
      <dgm:spPr/>
      <dgm:t>
        <a:bodyPr/>
        <a:lstStyle/>
        <a:p>
          <a:endParaRPr lang="en-US"/>
        </a:p>
      </dgm:t>
    </dgm:pt>
    <dgm:pt modelId="{BD3B6FBB-25C5-4A14-A3A4-07E757060609}">
      <dgm:prSet/>
      <dgm:spPr/>
      <dgm:t>
        <a:bodyPr/>
        <a:lstStyle/>
        <a:p>
          <a:r>
            <a:rPr lang="en-US" b="1" i="0"/>
            <a:t>Therapeutic Robots</a:t>
          </a:r>
          <a:endParaRPr lang="en-US"/>
        </a:p>
      </dgm:t>
    </dgm:pt>
    <dgm:pt modelId="{470652BC-B48A-42FC-B936-BDD6239724E0}" type="parTrans" cxnId="{E0374A65-B129-4F28-B175-9F29FBEEE589}">
      <dgm:prSet/>
      <dgm:spPr/>
      <dgm:t>
        <a:bodyPr/>
        <a:lstStyle/>
        <a:p>
          <a:endParaRPr lang="en-US"/>
        </a:p>
      </dgm:t>
    </dgm:pt>
    <dgm:pt modelId="{EDD16C53-6FAC-4DF6-BBA7-608064273577}" type="sibTrans" cxnId="{E0374A65-B129-4F28-B175-9F29FBEEE589}">
      <dgm:prSet/>
      <dgm:spPr/>
      <dgm:t>
        <a:bodyPr/>
        <a:lstStyle/>
        <a:p>
          <a:endParaRPr lang="en-US"/>
        </a:p>
      </dgm:t>
    </dgm:pt>
    <dgm:pt modelId="{60FD1C9B-1B4F-420B-9E0C-D1506494143F}">
      <dgm:prSet/>
      <dgm:spPr/>
      <dgm:t>
        <a:bodyPr/>
        <a:lstStyle/>
        <a:p>
          <a:r>
            <a:rPr lang="en-US" b="1" i="0"/>
            <a:t>Industrial Robots</a:t>
          </a:r>
          <a:endParaRPr lang="en-US"/>
        </a:p>
      </dgm:t>
    </dgm:pt>
    <dgm:pt modelId="{5179E70C-2934-4A20-B0A8-E5603C723E5C}" type="parTrans" cxnId="{42E53F37-6E4C-4540-805B-4BB61522E7B8}">
      <dgm:prSet/>
      <dgm:spPr/>
      <dgm:t>
        <a:bodyPr/>
        <a:lstStyle/>
        <a:p>
          <a:endParaRPr lang="en-US"/>
        </a:p>
      </dgm:t>
    </dgm:pt>
    <dgm:pt modelId="{2C0D716E-2B48-4CC6-BC4F-76261BF26C5C}" type="sibTrans" cxnId="{42E53F37-6E4C-4540-805B-4BB61522E7B8}">
      <dgm:prSet/>
      <dgm:spPr/>
      <dgm:t>
        <a:bodyPr/>
        <a:lstStyle/>
        <a:p>
          <a:endParaRPr lang="en-US"/>
        </a:p>
      </dgm:t>
    </dgm:pt>
    <dgm:pt modelId="{80948A63-3F1C-45BA-B4E1-C7F52BF40755}" type="pres">
      <dgm:prSet presAssocID="{0DA22D0E-4287-47C9-ADF7-D8A08CE741C8}" presName="diagram" presStyleCnt="0">
        <dgm:presLayoutVars>
          <dgm:dir/>
          <dgm:resizeHandles val="exact"/>
        </dgm:presLayoutVars>
      </dgm:prSet>
      <dgm:spPr/>
    </dgm:pt>
    <dgm:pt modelId="{7E780D76-9C2A-43F1-B434-9571F426A279}" type="pres">
      <dgm:prSet presAssocID="{3EB4671B-7E7B-4CEC-B8CF-6A06ADEB3937}" presName="node" presStyleLbl="node1" presStyleIdx="0" presStyleCnt="10">
        <dgm:presLayoutVars>
          <dgm:bulletEnabled val="1"/>
        </dgm:presLayoutVars>
      </dgm:prSet>
      <dgm:spPr/>
    </dgm:pt>
    <dgm:pt modelId="{EF563BA3-3473-463C-8E0E-1AAF81F9BC59}" type="pres">
      <dgm:prSet presAssocID="{C2C3BCA1-B4FD-4630-ACCD-05150C7BED44}" presName="sibTrans" presStyleCnt="0"/>
      <dgm:spPr/>
    </dgm:pt>
    <dgm:pt modelId="{4FDC47D4-4B21-437B-9B9B-4AA85BD10E12}" type="pres">
      <dgm:prSet presAssocID="{60F6B745-B9D5-431A-A370-772555789335}" presName="node" presStyleLbl="node1" presStyleIdx="1" presStyleCnt="10">
        <dgm:presLayoutVars>
          <dgm:bulletEnabled val="1"/>
        </dgm:presLayoutVars>
      </dgm:prSet>
      <dgm:spPr/>
    </dgm:pt>
    <dgm:pt modelId="{41BEF00A-D538-4DE5-BE5A-B7D599CDAF9F}" type="pres">
      <dgm:prSet presAssocID="{3B20B038-A64D-4BF8-A627-DD6F8119FD0D}" presName="sibTrans" presStyleCnt="0"/>
      <dgm:spPr/>
    </dgm:pt>
    <dgm:pt modelId="{50761B19-7650-4E53-BCA2-68E2F83C0168}" type="pres">
      <dgm:prSet presAssocID="{7702D7A9-BD53-4708-B28F-18F1DABC9ED3}" presName="node" presStyleLbl="node1" presStyleIdx="2" presStyleCnt="10">
        <dgm:presLayoutVars>
          <dgm:bulletEnabled val="1"/>
        </dgm:presLayoutVars>
      </dgm:prSet>
      <dgm:spPr/>
    </dgm:pt>
    <dgm:pt modelId="{E340AD66-6F27-4CC5-A4C4-405884064E27}" type="pres">
      <dgm:prSet presAssocID="{BAECBEC8-8E9B-4EC9-B178-8B9299A60146}" presName="sibTrans" presStyleCnt="0"/>
      <dgm:spPr/>
    </dgm:pt>
    <dgm:pt modelId="{295892F5-9F3D-4AC9-8E12-8B094D784CF5}" type="pres">
      <dgm:prSet presAssocID="{AB9DD4B0-33D7-4396-9C1E-C2D446106D76}" presName="node" presStyleLbl="node1" presStyleIdx="3" presStyleCnt="10">
        <dgm:presLayoutVars>
          <dgm:bulletEnabled val="1"/>
        </dgm:presLayoutVars>
      </dgm:prSet>
      <dgm:spPr/>
    </dgm:pt>
    <dgm:pt modelId="{D4D09CDA-15AF-4290-9420-B00C5EDF4956}" type="pres">
      <dgm:prSet presAssocID="{745D29D0-A3D9-4074-B79D-611CBB91C82E}" presName="sibTrans" presStyleCnt="0"/>
      <dgm:spPr/>
    </dgm:pt>
    <dgm:pt modelId="{EC042F3F-2B1F-4393-8537-81FF89AA64CD}" type="pres">
      <dgm:prSet presAssocID="{3C2CED5D-D843-4C7F-8109-6F8CA00F051C}" presName="node" presStyleLbl="node1" presStyleIdx="4" presStyleCnt="10">
        <dgm:presLayoutVars>
          <dgm:bulletEnabled val="1"/>
        </dgm:presLayoutVars>
      </dgm:prSet>
      <dgm:spPr/>
    </dgm:pt>
    <dgm:pt modelId="{2FF0CBF2-D559-473A-9BCF-EA4405100100}" type="pres">
      <dgm:prSet presAssocID="{85D77729-C71C-4461-B56B-6AD2788209B2}" presName="sibTrans" presStyleCnt="0"/>
      <dgm:spPr/>
    </dgm:pt>
    <dgm:pt modelId="{22FA4E7B-E9CB-437C-8D88-E0D27CD4205E}" type="pres">
      <dgm:prSet presAssocID="{F637A724-4253-435D-BBA5-DF4176F38503}" presName="node" presStyleLbl="node1" presStyleIdx="5" presStyleCnt="10">
        <dgm:presLayoutVars>
          <dgm:bulletEnabled val="1"/>
        </dgm:presLayoutVars>
      </dgm:prSet>
      <dgm:spPr/>
    </dgm:pt>
    <dgm:pt modelId="{B0FF1C20-D949-4B7A-BCA7-D80C5CC4CDF1}" type="pres">
      <dgm:prSet presAssocID="{B376ABC3-A7B6-4C45-9659-DC7253D00517}" presName="sibTrans" presStyleCnt="0"/>
      <dgm:spPr/>
    </dgm:pt>
    <dgm:pt modelId="{6084567A-42B1-43E9-B99C-26CB9D6BA247}" type="pres">
      <dgm:prSet presAssocID="{89CFD625-7A14-4203-AB19-4294A000E696}" presName="node" presStyleLbl="node1" presStyleIdx="6" presStyleCnt="10">
        <dgm:presLayoutVars>
          <dgm:bulletEnabled val="1"/>
        </dgm:presLayoutVars>
      </dgm:prSet>
      <dgm:spPr/>
    </dgm:pt>
    <dgm:pt modelId="{CA9A6047-566A-4A51-A7AB-054169125B4E}" type="pres">
      <dgm:prSet presAssocID="{1D1D57CE-BC3A-40B9-84F0-13AEF5A7EC68}" presName="sibTrans" presStyleCnt="0"/>
      <dgm:spPr/>
    </dgm:pt>
    <dgm:pt modelId="{9A9B61CF-73A7-4162-9771-283E9A2E0106}" type="pres">
      <dgm:prSet presAssocID="{318BF0C9-02A7-485D-9C4B-A45138876D31}" presName="node" presStyleLbl="node1" presStyleIdx="7" presStyleCnt="10">
        <dgm:presLayoutVars>
          <dgm:bulletEnabled val="1"/>
        </dgm:presLayoutVars>
      </dgm:prSet>
      <dgm:spPr/>
    </dgm:pt>
    <dgm:pt modelId="{5EAA9297-21F1-4645-AF66-471E48D2A5FE}" type="pres">
      <dgm:prSet presAssocID="{7ABB706A-E9EC-4A13-B893-534BFE57A9DB}" presName="sibTrans" presStyleCnt="0"/>
      <dgm:spPr/>
    </dgm:pt>
    <dgm:pt modelId="{2CA05878-5873-4D6F-BD2A-325375E60FFE}" type="pres">
      <dgm:prSet presAssocID="{BD3B6FBB-25C5-4A14-A3A4-07E757060609}" presName="node" presStyleLbl="node1" presStyleIdx="8" presStyleCnt="10">
        <dgm:presLayoutVars>
          <dgm:bulletEnabled val="1"/>
        </dgm:presLayoutVars>
      </dgm:prSet>
      <dgm:spPr/>
    </dgm:pt>
    <dgm:pt modelId="{FFDF18D8-E760-4576-AC27-B3CCBFEF6BD4}" type="pres">
      <dgm:prSet presAssocID="{EDD16C53-6FAC-4DF6-BBA7-608064273577}" presName="sibTrans" presStyleCnt="0"/>
      <dgm:spPr/>
    </dgm:pt>
    <dgm:pt modelId="{F02C4F54-4ED0-4D68-96E6-811BB7194B70}" type="pres">
      <dgm:prSet presAssocID="{60FD1C9B-1B4F-420B-9E0C-D1506494143F}" presName="node" presStyleLbl="node1" presStyleIdx="9" presStyleCnt="10">
        <dgm:presLayoutVars>
          <dgm:bulletEnabled val="1"/>
        </dgm:presLayoutVars>
      </dgm:prSet>
      <dgm:spPr/>
    </dgm:pt>
  </dgm:ptLst>
  <dgm:cxnLst>
    <dgm:cxn modelId="{46D5F701-CA88-4D92-A332-15508C7F560A}" type="presOf" srcId="{7702D7A9-BD53-4708-B28F-18F1DABC9ED3}" destId="{50761B19-7650-4E53-BCA2-68E2F83C0168}" srcOrd="0" destOrd="0" presId="urn:microsoft.com/office/officeart/2005/8/layout/default"/>
    <dgm:cxn modelId="{872BDA04-55F7-454E-9B34-E5FE66A7D428}" type="presOf" srcId="{AB9DD4B0-33D7-4396-9C1E-C2D446106D76}" destId="{295892F5-9F3D-4AC9-8E12-8B094D784CF5}" srcOrd="0" destOrd="0" presId="urn:microsoft.com/office/officeart/2005/8/layout/default"/>
    <dgm:cxn modelId="{D4C8F407-FE98-499D-9C01-07A755FD2EB6}" type="presOf" srcId="{60FD1C9B-1B4F-420B-9E0C-D1506494143F}" destId="{F02C4F54-4ED0-4D68-96E6-811BB7194B70}" srcOrd="0" destOrd="0" presId="urn:microsoft.com/office/officeart/2005/8/layout/default"/>
    <dgm:cxn modelId="{06AB4811-6A5F-48A6-8EF7-BDC0E04E280A}" type="presOf" srcId="{BD3B6FBB-25C5-4A14-A3A4-07E757060609}" destId="{2CA05878-5873-4D6F-BD2A-325375E60FFE}" srcOrd="0" destOrd="0" presId="urn:microsoft.com/office/officeart/2005/8/layout/default"/>
    <dgm:cxn modelId="{9C4A6D1F-C886-4CD7-8A10-3EE80202D4F8}" type="presOf" srcId="{3C2CED5D-D843-4C7F-8109-6F8CA00F051C}" destId="{EC042F3F-2B1F-4393-8537-81FF89AA64CD}" srcOrd="0" destOrd="0" presId="urn:microsoft.com/office/officeart/2005/8/layout/default"/>
    <dgm:cxn modelId="{42E53F37-6E4C-4540-805B-4BB61522E7B8}" srcId="{0DA22D0E-4287-47C9-ADF7-D8A08CE741C8}" destId="{60FD1C9B-1B4F-420B-9E0C-D1506494143F}" srcOrd="9" destOrd="0" parTransId="{5179E70C-2934-4A20-B0A8-E5603C723E5C}" sibTransId="{2C0D716E-2B48-4CC6-BC4F-76261BF26C5C}"/>
    <dgm:cxn modelId="{F3B99C5F-0BD3-4192-AA11-E3C22CC43637}" srcId="{0DA22D0E-4287-47C9-ADF7-D8A08CE741C8}" destId="{3EB4671B-7E7B-4CEC-B8CF-6A06ADEB3937}" srcOrd="0" destOrd="0" parTransId="{3E8FEE87-910F-47DA-865C-CD5B924FE40B}" sibTransId="{C2C3BCA1-B4FD-4630-ACCD-05150C7BED44}"/>
    <dgm:cxn modelId="{E0374A65-B129-4F28-B175-9F29FBEEE589}" srcId="{0DA22D0E-4287-47C9-ADF7-D8A08CE741C8}" destId="{BD3B6FBB-25C5-4A14-A3A4-07E757060609}" srcOrd="8" destOrd="0" parTransId="{470652BC-B48A-42FC-B936-BDD6239724E0}" sibTransId="{EDD16C53-6FAC-4DF6-BBA7-608064273577}"/>
    <dgm:cxn modelId="{B2B5CC4B-9A8F-41BB-A18F-425986072A15}" srcId="{0DA22D0E-4287-47C9-ADF7-D8A08CE741C8}" destId="{AB9DD4B0-33D7-4396-9C1E-C2D446106D76}" srcOrd="3" destOrd="0" parTransId="{BCC982E3-AD1A-4F31-80DD-E65A4088CD2A}" sibTransId="{745D29D0-A3D9-4074-B79D-611CBB91C82E}"/>
    <dgm:cxn modelId="{113B6F4E-E419-44F4-98F3-A39E74CA31F5}" type="presOf" srcId="{F637A724-4253-435D-BBA5-DF4176F38503}" destId="{22FA4E7B-E9CB-437C-8D88-E0D27CD4205E}" srcOrd="0" destOrd="0" presId="urn:microsoft.com/office/officeart/2005/8/layout/default"/>
    <dgm:cxn modelId="{F1AB0B81-342C-41D8-B805-A87F1A421A5F}" type="presOf" srcId="{89CFD625-7A14-4203-AB19-4294A000E696}" destId="{6084567A-42B1-43E9-B99C-26CB9D6BA247}" srcOrd="0" destOrd="0" presId="urn:microsoft.com/office/officeart/2005/8/layout/default"/>
    <dgm:cxn modelId="{F1B4C389-B61D-4AF8-8D72-D39D91B81554}" type="presOf" srcId="{3EB4671B-7E7B-4CEC-B8CF-6A06ADEB3937}" destId="{7E780D76-9C2A-43F1-B434-9571F426A279}" srcOrd="0" destOrd="0" presId="urn:microsoft.com/office/officeart/2005/8/layout/default"/>
    <dgm:cxn modelId="{3461CA8C-8A5B-4EA8-930E-09DC0F48F09F}" type="presOf" srcId="{0DA22D0E-4287-47C9-ADF7-D8A08CE741C8}" destId="{80948A63-3F1C-45BA-B4E1-C7F52BF40755}" srcOrd="0" destOrd="0" presId="urn:microsoft.com/office/officeart/2005/8/layout/default"/>
    <dgm:cxn modelId="{7C4FA599-6C4F-47F2-94C1-E250ABA61620}" type="presOf" srcId="{60F6B745-B9D5-431A-A370-772555789335}" destId="{4FDC47D4-4B21-437B-9B9B-4AA85BD10E12}" srcOrd="0" destOrd="0" presId="urn:microsoft.com/office/officeart/2005/8/layout/default"/>
    <dgm:cxn modelId="{E9593BA1-DE12-4FCA-A4E1-975970A6079C}" srcId="{0DA22D0E-4287-47C9-ADF7-D8A08CE741C8}" destId="{7702D7A9-BD53-4708-B28F-18F1DABC9ED3}" srcOrd="2" destOrd="0" parTransId="{FCC894F5-77DC-4BF8-A29B-5BA6A78C6D83}" sibTransId="{BAECBEC8-8E9B-4EC9-B178-8B9299A60146}"/>
    <dgm:cxn modelId="{E2875BAC-BC7B-48B7-A54F-BCFEA5156E88}" srcId="{0DA22D0E-4287-47C9-ADF7-D8A08CE741C8}" destId="{89CFD625-7A14-4203-AB19-4294A000E696}" srcOrd="6" destOrd="0" parTransId="{610E2BC5-5386-4518-B164-3CFB4C785C24}" sibTransId="{1D1D57CE-BC3A-40B9-84F0-13AEF5A7EC68}"/>
    <dgm:cxn modelId="{1A3EEFD7-9B08-4218-ADC2-EDF743A9FD83}" srcId="{0DA22D0E-4287-47C9-ADF7-D8A08CE741C8}" destId="{318BF0C9-02A7-485D-9C4B-A45138876D31}" srcOrd="7" destOrd="0" parTransId="{9FFC6CA0-1AA0-480F-BAA7-BA67CFAAEA91}" sibTransId="{7ABB706A-E9EC-4A13-B893-534BFE57A9DB}"/>
    <dgm:cxn modelId="{E79E9ADF-76B4-4F77-926C-35D37EC37EE8}" srcId="{0DA22D0E-4287-47C9-ADF7-D8A08CE741C8}" destId="{F637A724-4253-435D-BBA5-DF4176F38503}" srcOrd="5" destOrd="0" parTransId="{8C1FFFCF-E605-4A99-8FF1-D2334072B783}" sibTransId="{B376ABC3-A7B6-4C45-9659-DC7253D00517}"/>
    <dgm:cxn modelId="{A8C563E7-F9AB-4C25-BE1D-7D0F7903BA0C}" type="presOf" srcId="{318BF0C9-02A7-485D-9C4B-A45138876D31}" destId="{9A9B61CF-73A7-4162-9771-283E9A2E0106}" srcOrd="0" destOrd="0" presId="urn:microsoft.com/office/officeart/2005/8/layout/default"/>
    <dgm:cxn modelId="{6D8C96E7-D670-42D1-B17C-0C749DD42A31}" srcId="{0DA22D0E-4287-47C9-ADF7-D8A08CE741C8}" destId="{3C2CED5D-D843-4C7F-8109-6F8CA00F051C}" srcOrd="4" destOrd="0" parTransId="{DFEE636B-9EC7-4357-9C9C-76630630A92C}" sibTransId="{85D77729-C71C-4461-B56B-6AD2788209B2}"/>
    <dgm:cxn modelId="{C4F6F2EF-2F6D-455E-952D-6AC40AC41095}" srcId="{0DA22D0E-4287-47C9-ADF7-D8A08CE741C8}" destId="{60F6B745-B9D5-431A-A370-772555789335}" srcOrd="1" destOrd="0" parTransId="{EB408B06-5B77-45B7-8BAF-2F0D1B4BE2EA}" sibTransId="{3B20B038-A64D-4BF8-A627-DD6F8119FD0D}"/>
    <dgm:cxn modelId="{127C5189-A2D5-4125-8CBF-541C5E879C4D}" type="presParOf" srcId="{80948A63-3F1C-45BA-B4E1-C7F52BF40755}" destId="{7E780D76-9C2A-43F1-B434-9571F426A279}" srcOrd="0" destOrd="0" presId="urn:microsoft.com/office/officeart/2005/8/layout/default"/>
    <dgm:cxn modelId="{A66FBF82-4B46-42EE-B876-B6FFC175ABF1}" type="presParOf" srcId="{80948A63-3F1C-45BA-B4E1-C7F52BF40755}" destId="{EF563BA3-3473-463C-8E0E-1AAF81F9BC59}" srcOrd="1" destOrd="0" presId="urn:microsoft.com/office/officeart/2005/8/layout/default"/>
    <dgm:cxn modelId="{666C568A-AB7E-4221-8800-45673B758AA5}" type="presParOf" srcId="{80948A63-3F1C-45BA-B4E1-C7F52BF40755}" destId="{4FDC47D4-4B21-437B-9B9B-4AA85BD10E12}" srcOrd="2" destOrd="0" presId="urn:microsoft.com/office/officeart/2005/8/layout/default"/>
    <dgm:cxn modelId="{BA5E5A84-A3B1-4E6F-8598-76F1AD3C04AF}" type="presParOf" srcId="{80948A63-3F1C-45BA-B4E1-C7F52BF40755}" destId="{41BEF00A-D538-4DE5-BE5A-B7D599CDAF9F}" srcOrd="3" destOrd="0" presId="urn:microsoft.com/office/officeart/2005/8/layout/default"/>
    <dgm:cxn modelId="{489CDEDD-5CFA-4EF6-B7BD-15D4959C3927}" type="presParOf" srcId="{80948A63-3F1C-45BA-B4E1-C7F52BF40755}" destId="{50761B19-7650-4E53-BCA2-68E2F83C0168}" srcOrd="4" destOrd="0" presId="urn:microsoft.com/office/officeart/2005/8/layout/default"/>
    <dgm:cxn modelId="{6953577D-1E5A-4EC3-BB01-56E071FE340F}" type="presParOf" srcId="{80948A63-3F1C-45BA-B4E1-C7F52BF40755}" destId="{E340AD66-6F27-4CC5-A4C4-405884064E27}" srcOrd="5" destOrd="0" presId="urn:microsoft.com/office/officeart/2005/8/layout/default"/>
    <dgm:cxn modelId="{028A9F9B-5D2F-4581-8431-45A3CC877F2E}" type="presParOf" srcId="{80948A63-3F1C-45BA-B4E1-C7F52BF40755}" destId="{295892F5-9F3D-4AC9-8E12-8B094D784CF5}" srcOrd="6" destOrd="0" presId="urn:microsoft.com/office/officeart/2005/8/layout/default"/>
    <dgm:cxn modelId="{393B5840-EF27-4AF9-AE7C-1BB2AD3B4CA2}" type="presParOf" srcId="{80948A63-3F1C-45BA-B4E1-C7F52BF40755}" destId="{D4D09CDA-15AF-4290-9420-B00C5EDF4956}" srcOrd="7" destOrd="0" presId="urn:microsoft.com/office/officeart/2005/8/layout/default"/>
    <dgm:cxn modelId="{3FAEBC34-B687-4F93-8401-7FD2DD29892E}" type="presParOf" srcId="{80948A63-3F1C-45BA-B4E1-C7F52BF40755}" destId="{EC042F3F-2B1F-4393-8537-81FF89AA64CD}" srcOrd="8" destOrd="0" presId="urn:microsoft.com/office/officeart/2005/8/layout/default"/>
    <dgm:cxn modelId="{B312DB44-7D80-4FC3-9497-DA293EA69B2C}" type="presParOf" srcId="{80948A63-3F1C-45BA-B4E1-C7F52BF40755}" destId="{2FF0CBF2-D559-473A-9BCF-EA4405100100}" srcOrd="9" destOrd="0" presId="urn:microsoft.com/office/officeart/2005/8/layout/default"/>
    <dgm:cxn modelId="{A675C47E-A5E5-430E-9149-B2CB0BC8F2CA}" type="presParOf" srcId="{80948A63-3F1C-45BA-B4E1-C7F52BF40755}" destId="{22FA4E7B-E9CB-437C-8D88-E0D27CD4205E}" srcOrd="10" destOrd="0" presId="urn:microsoft.com/office/officeart/2005/8/layout/default"/>
    <dgm:cxn modelId="{AE67A531-5EFB-4BC6-A62D-BA5C70430D4D}" type="presParOf" srcId="{80948A63-3F1C-45BA-B4E1-C7F52BF40755}" destId="{B0FF1C20-D949-4B7A-BCA7-D80C5CC4CDF1}" srcOrd="11" destOrd="0" presId="urn:microsoft.com/office/officeart/2005/8/layout/default"/>
    <dgm:cxn modelId="{DC2A9377-ACA4-4324-BEA9-00C1BBABF5B3}" type="presParOf" srcId="{80948A63-3F1C-45BA-B4E1-C7F52BF40755}" destId="{6084567A-42B1-43E9-B99C-26CB9D6BA247}" srcOrd="12" destOrd="0" presId="urn:microsoft.com/office/officeart/2005/8/layout/default"/>
    <dgm:cxn modelId="{28F829C3-59D2-4187-937E-01B17C20D3A3}" type="presParOf" srcId="{80948A63-3F1C-45BA-B4E1-C7F52BF40755}" destId="{CA9A6047-566A-4A51-A7AB-054169125B4E}" srcOrd="13" destOrd="0" presId="urn:microsoft.com/office/officeart/2005/8/layout/default"/>
    <dgm:cxn modelId="{029ACBB5-A29D-4BAB-B32A-DAB35F1408D9}" type="presParOf" srcId="{80948A63-3F1C-45BA-B4E1-C7F52BF40755}" destId="{9A9B61CF-73A7-4162-9771-283E9A2E0106}" srcOrd="14" destOrd="0" presId="urn:microsoft.com/office/officeart/2005/8/layout/default"/>
    <dgm:cxn modelId="{853D93F4-3647-435E-9655-1928D436D0AF}" type="presParOf" srcId="{80948A63-3F1C-45BA-B4E1-C7F52BF40755}" destId="{5EAA9297-21F1-4645-AF66-471E48D2A5FE}" srcOrd="15" destOrd="0" presId="urn:microsoft.com/office/officeart/2005/8/layout/default"/>
    <dgm:cxn modelId="{AAD429CE-1086-45C4-B841-D1906A148EE3}" type="presParOf" srcId="{80948A63-3F1C-45BA-B4E1-C7F52BF40755}" destId="{2CA05878-5873-4D6F-BD2A-325375E60FFE}" srcOrd="16" destOrd="0" presId="urn:microsoft.com/office/officeart/2005/8/layout/default"/>
    <dgm:cxn modelId="{047D51F5-D60D-4870-8583-A9966074A14D}" type="presParOf" srcId="{80948A63-3F1C-45BA-B4E1-C7F52BF40755}" destId="{FFDF18D8-E760-4576-AC27-B3CCBFEF6BD4}" srcOrd="17" destOrd="0" presId="urn:microsoft.com/office/officeart/2005/8/layout/default"/>
    <dgm:cxn modelId="{1FBA4D3F-A6FB-4756-AF01-B083C5464082}" type="presParOf" srcId="{80948A63-3F1C-45BA-B4E1-C7F52BF40755}" destId="{F02C4F54-4ED0-4D68-96E6-811BB7194B7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EF520-882D-40C8-BB8C-43D2A8430B3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D8CE59-FB5C-4325-96DD-F690EA90EB46}">
      <dgm:prSet/>
      <dgm:spPr/>
      <dgm:t>
        <a:bodyPr/>
        <a:lstStyle/>
        <a:p>
          <a:r>
            <a:rPr lang="en-US" b="1" i="0"/>
            <a:t>User Acceptance and Adoption</a:t>
          </a:r>
          <a:endParaRPr lang="en-US"/>
        </a:p>
      </dgm:t>
    </dgm:pt>
    <dgm:pt modelId="{993A30B9-7B13-4D7B-819A-033E78CAF595}" type="parTrans" cxnId="{E9760518-96C6-4FDA-9440-B1F5FDE4C237}">
      <dgm:prSet/>
      <dgm:spPr/>
      <dgm:t>
        <a:bodyPr/>
        <a:lstStyle/>
        <a:p>
          <a:endParaRPr lang="en-US"/>
        </a:p>
      </dgm:t>
    </dgm:pt>
    <dgm:pt modelId="{DDDB8D8E-AFAB-46A2-82B8-6A9FE69F704C}" type="sibTrans" cxnId="{E9760518-96C6-4FDA-9440-B1F5FDE4C237}">
      <dgm:prSet/>
      <dgm:spPr/>
      <dgm:t>
        <a:bodyPr/>
        <a:lstStyle/>
        <a:p>
          <a:endParaRPr lang="en-US"/>
        </a:p>
      </dgm:t>
    </dgm:pt>
    <dgm:pt modelId="{28D4715F-2024-4BFF-9303-EDB8A703153A}">
      <dgm:prSet/>
      <dgm:spPr/>
      <dgm:t>
        <a:bodyPr/>
        <a:lstStyle/>
        <a:p>
          <a:r>
            <a:rPr lang="en-US" b="1" i="0"/>
            <a:t>Optimizing Collaboration</a:t>
          </a:r>
          <a:endParaRPr lang="en-US"/>
        </a:p>
      </dgm:t>
    </dgm:pt>
    <dgm:pt modelId="{126F9A19-7668-4506-83EC-C9BEEA4870EB}" type="parTrans" cxnId="{962399B6-4D11-4BEC-8E7D-0F05DA7C83B9}">
      <dgm:prSet/>
      <dgm:spPr/>
      <dgm:t>
        <a:bodyPr/>
        <a:lstStyle/>
        <a:p>
          <a:endParaRPr lang="en-US"/>
        </a:p>
      </dgm:t>
    </dgm:pt>
    <dgm:pt modelId="{F507E1B2-2B4F-4731-840A-A7B19BD33BD9}" type="sibTrans" cxnId="{962399B6-4D11-4BEC-8E7D-0F05DA7C83B9}">
      <dgm:prSet/>
      <dgm:spPr/>
      <dgm:t>
        <a:bodyPr/>
        <a:lstStyle/>
        <a:p>
          <a:endParaRPr lang="en-US"/>
        </a:p>
      </dgm:t>
    </dgm:pt>
    <dgm:pt modelId="{0758E272-B886-4B13-9AFA-85398F6635E9}">
      <dgm:prSet/>
      <dgm:spPr/>
      <dgm:t>
        <a:bodyPr/>
        <a:lstStyle/>
        <a:p>
          <a:r>
            <a:rPr lang="en-US" b="1" i="0"/>
            <a:t>Mitigating Anxiety and Resistance</a:t>
          </a:r>
          <a:endParaRPr lang="en-US"/>
        </a:p>
      </dgm:t>
    </dgm:pt>
    <dgm:pt modelId="{50DB169A-1883-4F8F-874A-F7D36B21AF43}" type="parTrans" cxnId="{2911302C-07E3-4AE3-959E-78F05340E52C}">
      <dgm:prSet/>
      <dgm:spPr/>
      <dgm:t>
        <a:bodyPr/>
        <a:lstStyle/>
        <a:p>
          <a:endParaRPr lang="en-US"/>
        </a:p>
      </dgm:t>
    </dgm:pt>
    <dgm:pt modelId="{E2443F10-F3A9-44CF-9ECC-236F1F866F25}" type="sibTrans" cxnId="{2911302C-07E3-4AE3-959E-78F05340E52C}">
      <dgm:prSet/>
      <dgm:spPr/>
      <dgm:t>
        <a:bodyPr/>
        <a:lstStyle/>
        <a:p>
          <a:endParaRPr lang="en-US"/>
        </a:p>
      </dgm:t>
    </dgm:pt>
    <dgm:pt modelId="{485ECBB4-CBD5-466A-9D11-681983985AE9}">
      <dgm:prSet/>
      <dgm:spPr/>
      <dgm:t>
        <a:bodyPr/>
        <a:lstStyle/>
        <a:p>
          <a:r>
            <a:rPr lang="en-US" b="1" i="0"/>
            <a:t>Ethical and Responsible AI</a:t>
          </a:r>
          <a:endParaRPr lang="en-US"/>
        </a:p>
      </dgm:t>
    </dgm:pt>
    <dgm:pt modelId="{01AEC157-9CDB-4E21-8931-9C18D71B3669}" type="parTrans" cxnId="{AE2E2FC7-39B6-4890-932B-B4A901FD864A}">
      <dgm:prSet/>
      <dgm:spPr/>
      <dgm:t>
        <a:bodyPr/>
        <a:lstStyle/>
        <a:p>
          <a:endParaRPr lang="en-US"/>
        </a:p>
      </dgm:t>
    </dgm:pt>
    <dgm:pt modelId="{C0D2C97F-4B43-4C19-ADD3-79AE9A54CA76}" type="sibTrans" cxnId="{AE2E2FC7-39B6-4890-932B-B4A901FD864A}">
      <dgm:prSet/>
      <dgm:spPr/>
      <dgm:t>
        <a:bodyPr/>
        <a:lstStyle/>
        <a:p>
          <a:endParaRPr lang="en-US"/>
        </a:p>
      </dgm:t>
    </dgm:pt>
    <dgm:pt modelId="{BC86FBD3-2F6D-422C-B107-3A9B545464F6}">
      <dgm:prSet/>
      <dgm:spPr/>
      <dgm:t>
        <a:bodyPr/>
        <a:lstStyle/>
        <a:p>
          <a:r>
            <a:rPr lang="en-US" b="1" i="0"/>
            <a:t>Positive User Experience</a:t>
          </a:r>
          <a:endParaRPr lang="en-US"/>
        </a:p>
      </dgm:t>
    </dgm:pt>
    <dgm:pt modelId="{6EA94B80-0877-4897-8A8A-34BDF53ACDE2}" type="parTrans" cxnId="{19AC6E79-C59E-435A-93B8-9F9701112C25}">
      <dgm:prSet/>
      <dgm:spPr/>
      <dgm:t>
        <a:bodyPr/>
        <a:lstStyle/>
        <a:p>
          <a:endParaRPr lang="en-US"/>
        </a:p>
      </dgm:t>
    </dgm:pt>
    <dgm:pt modelId="{238552C3-ADE2-43E5-BF85-63D614E5A1D9}" type="sibTrans" cxnId="{19AC6E79-C59E-435A-93B8-9F9701112C25}">
      <dgm:prSet/>
      <dgm:spPr/>
      <dgm:t>
        <a:bodyPr/>
        <a:lstStyle/>
        <a:p>
          <a:endParaRPr lang="en-US"/>
        </a:p>
      </dgm:t>
    </dgm:pt>
    <dgm:pt modelId="{D2FD5798-6C1B-42B7-B0EC-C69F30A30C28}" type="pres">
      <dgm:prSet presAssocID="{ED8EF520-882D-40C8-BB8C-43D2A8430B39}" presName="root" presStyleCnt="0">
        <dgm:presLayoutVars>
          <dgm:dir/>
          <dgm:resizeHandles val="exact"/>
        </dgm:presLayoutVars>
      </dgm:prSet>
      <dgm:spPr/>
    </dgm:pt>
    <dgm:pt modelId="{F133CBB1-2433-4F37-A5A0-63289469D3A1}" type="pres">
      <dgm:prSet presAssocID="{83D8CE59-FB5C-4325-96DD-F690EA90EB46}" presName="compNode" presStyleCnt="0"/>
      <dgm:spPr/>
    </dgm:pt>
    <dgm:pt modelId="{337797F6-9B06-4B9D-AA12-0BE9D64B90E8}" type="pres">
      <dgm:prSet presAssocID="{83D8CE59-FB5C-4325-96DD-F690EA90EB4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8F513F39-4FF8-4BC0-83DA-BBD2C1A3D586}" type="pres">
      <dgm:prSet presAssocID="{83D8CE59-FB5C-4325-96DD-F690EA90EB46}" presName="spaceRect" presStyleCnt="0"/>
      <dgm:spPr/>
    </dgm:pt>
    <dgm:pt modelId="{04793771-9A9D-46B7-A95B-3877565553A7}" type="pres">
      <dgm:prSet presAssocID="{83D8CE59-FB5C-4325-96DD-F690EA90EB46}" presName="textRect" presStyleLbl="revTx" presStyleIdx="0" presStyleCnt="5">
        <dgm:presLayoutVars>
          <dgm:chMax val="1"/>
          <dgm:chPref val="1"/>
        </dgm:presLayoutVars>
      </dgm:prSet>
      <dgm:spPr/>
    </dgm:pt>
    <dgm:pt modelId="{B47837D0-F626-4EFF-9278-C1DA9538FE13}" type="pres">
      <dgm:prSet presAssocID="{DDDB8D8E-AFAB-46A2-82B8-6A9FE69F704C}" presName="sibTrans" presStyleCnt="0"/>
      <dgm:spPr/>
    </dgm:pt>
    <dgm:pt modelId="{8C4CF0AC-5232-4E77-A0BB-8CE47024234F}" type="pres">
      <dgm:prSet presAssocID="{28D4715F-2024-4BFF-9303-EDB8A703153A}" presName="compNode" presStyleCnt="0"/>
      <dgm:spPr/>
    </dgm:pt>
    <dgm:pt modelId="{0693F536-50F4-469A-89BA-E53002887B35}" type="pres">
      <dgm:prSet presAssocID="{28D4715F-2024-4BFF-9303-EDB8A703153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0316460-718E-4A1C-8EA0-63584C6FE268}" type="pres">
      <dgm:prSet presAssocID="{28D4715F-2024-4BFF-9303-EDB8A703153A}" presName="spaceRect" presStyleCnt="0"/>
      <dgm:spPr/>
    </dgm:pt>
    <dgm:pt modelId="{F18DA3AA-AE9A-4CBB-BFA3-9A6F398F3F7F}" type="pres">
      <dgm:prSet presAssocID="{28D4715F-2024-4BFF-9303-EDB8A703153A}" presName="textRect" presStyleLbl="revTx" presStyleIdx="1" presStyleCnt="5">
        <dgm:presLayoutVars>
          <dgm:chMax val="1"/>
          <dgm:chPref val="1"/>
        </dgm:presLayoutVars>
      </dgm:prSet>
      <dgm:spPr/>
    </dgm:pt>
    <dgm:pt modelId="{3767303F-6DDB-419C-A161-C144A2756EE3}" type="pres">
      <dgm:prSet presAssocID="{F507E1B2-2B4F-4731-840A-A7B19BD33BD9}" presName="sibTrans" presStyleCnt="0"/>
      <dgm:spPr/>
    </dgm:pt>
    <dgm:pt modelId="{CEB6BA04-8703-4F55-A80B-F965FBAE7BA5}" type="pres">
      <dgm:prSet presAssocID="{0758E272-B886-4B13-9AFA-85398F6635E9}" presName="compNode" presStyleCnt="0"/>
      <dgm:spPr/>
    </dgm:pt>
    <dgm:pt modelId="{36EC5A32-2A4F-4C91-988B-91246A2BBBAF}" type="pres">
      <dgm:prSet presAssocID="{0758E272-B886-4B13-9AFA-85398F6635E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7A5FB248-0E70-47CE-A629-8ECDF088F80F}" type="pres">
      <dgm:prSet presAssocID="{0758E272-B886-4B13-9AFA-85398F6635E9}" presName="spaceRect" presStyleCnt="0"/>
      <dgm:spPr/>
    </dgm:pt>
    <dgm:pt modelId="{C41DA0B8-C551-48A3-AE6B-F7CA55C06162}" type="pres">
      <dgm:prSet presAssocID="{0758E272-B886-4B13-9AFA-85398F6635E9}" presName="textRect" presStyleLbl="revTx" presStyleIdx="2" presStyleCnt="5">
        <dgm:presLayoutVars>
          <dgm:chMax val="1"/>
          <dgm:chPref val="1"/>
        </dgm:presLayoutVars>
      </dgm:prSet>
      <dgm:spPr/>
    </dgm:pt>
    <dgm:pt modelId="{D42B7E89-BBF0-4333-8A33-FA5072CDE40F}" type="pres">
      <dgm:prSet presAssocID="{E2443F10-F3A9-44CF-9ECC-236F1F866F25}" presName="sibTrans" presStyleCnt="0"/>
      <dgm:spPr/>
    </dgm:pt>
    <dgm:pt modelId="{838C9905-3C7E-4938-BF15-F3E7A8C16472}" type="pres">
      <dgm:prSet presAssocID="{485ECBB4-CBD5-466A-9D11-681983985AE9}" presName="compNode" presStyleCnt="0"/>
      <dgm:spPr/>
    </dgm:pt>
    <dgm:pt modelId="{A5D87ED8-BC10-461E-8C2C-1B99F7726C16}" type="pres">
      <dgm:prSet presAssocID="{485ECBB4-CBD5-466A-9D11-681983985A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43487F41-557A-4910-BF42-6122C26718B4}" type="pres">
      <dgm:prSet presAssocID="{485ECBB4-CBD5-466A-9D11-681983985AE9}" presName="spaceRect" presStyleCnt="0"/>
      <dgm:spPr/>
    </dgm:pt>
    <dgm:pt modelId="{8CB00AAA-8B4A-47DA-BDAF-485ECC47C07B}" type="pres">
      <dgm:prSet presAssocID="{485ECBB4-CBD5-466A-9D11-681983985AE9}" presName="textRect" presStyleLbl="revTx" presStyleIdx="3" presStyleCnt="5">
        <dgm:presLayoutVars>
          <dgm:chMax val="1"/>
          <dgm:chPref val="1"/>
        </dgm:presLayoutVars>
      </dgm:prSet>
      <dgm:spPr/>
    </dgm:pt>
    <dgm:pt modelId="{FDCBDDC8-E8B7-4547-90A8-253D387D57FB}" type="pres">
      <dgm:prSet presAssocID="{C0D2C97F-4B43-4C19-ADD3-79AE9A54CA76}" presName="sibTrans" presStyleCnt="0"/>
      <dgm:spPr/>
    </dgm:pt>
    <dgm:pt modelId="{76631D48-8B2A-4354-8F0B-915AB44B115D}" type="pres">
      <dgm:prSet presAssocID="{BC86FBD3-2F6D-422C-B107-3A9B545464F6}" presName="compNode" presStyleCnt="0"/>
      <dgm:spPr/>
    </dgm:pt>
    <dgm:pt modelId="{125E15E2-29BA-4B54-9B5E-593BC4A6DACD}" type="pres">
      <dgm:prSet presAssocID="{BC86FBD3-2F6D-422C-B107-3A9B545464F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iling Face with No Fill"/>
        </a:ext>
      </dgm:extLst>
    </dgm:pt>
    <dgm:pt modelId="{1CB68FE4-F9F0-474C-9E05-437936E4B535}" type="pres">
      <dgm:prSet presAssocID="{BC86FBD3-2F6D-422C-B107-3A9B545464F6}" presName="spaceRect" presStyleCnt="0"/>
      <dgm:spPr/>
    </dgm:pt>
    <dgm:pt modelId="{40A2AB23-0400-4818-956C-3C36C08CD987}" type="pres">
      <dgm:prSet presAssocID="{BC86FBD3-2F6D-422C-B107-3A9B545464F6}" presName="textRect" presStyleLbl="revTx" presStyleIdx="4" presStyleCnt="5">
        <dgm:presLayoutVars>
          <dgm:chMax val="1"/>
          <dgm:chPref val="1"/>
        </dgm:presLayoutVars>
      </dgm:prSet>
      <dgm:spPr/>
    </dgm:pt>
  </dgm:ptLst>
  <dgm:cxnLst>
    <dgm:cxn modelId="{9F36D200-F856-429D-AC1A-DBE9B8864908}" type="presOf" srcId="{0758E272-B886-4B13-9AFA-85398F6635E9}" destId="{C41DA0B8-C551-48A3-AE6B-F7CA55C06162}" srcOrd="0" destOrd="0" presId="urn:microsoft.com/office/officeart/2018/2/layout/IconLabelList"/>
    <dgm:cxn modelId="{E9760518-96C6-4FDA-9440-B1F5FDE4C237}" srcId="{ED8EF520-882D-40C8-BB8C-43D2A8430B39}" destId="{83D8CE59-FB5C-4325-96DD-F690EA90EB46}" srcOrd="0" destOrd="0" parTransId="{993A30B9-7B13-4D7B-819A-033E78CAF595}" sibTransId="{DDDB8D8E-AFAB-46A2-82B8-6A9FE69F704C}"/>
    <dgm:cxn modelId="{2911302C-07E3-4AE3-959E-78F05340E52C}" srcId="{ED8EF520-882D-40C8-BB8C-43D2A8430B39}" destId="{0758E272-B886-4B13-9AFA-85398F6635E9}" srcOrd="2" destOrd="0" parTransId="{50DB169A-1883-4F8F-874A-F7D36B21AF43}" sibTransId="{E2443F10-F3A9-44CF-9ECC-236F1F866F25}"/>
    <dgm:cxn modelId="{19AC6E79-C59E-435A-93B8-9F9701112C25}" srcId="{ED8EF520-882D-40C8-BB8C-43D2A8430B39}" destId="{BC86FBD3-2F6D-422C-B107-3A9B545464F6}" srcOrd="4" destOrd="0" parTransId="{6EA94B80-0877-4897-8A8A-34BDF53ACDE2}" sibTransId="{238552C3-ADE2-43E5-BF85-63D614E5A1D9}"/>
    <dgm:cxn modelId="{BBB432A2-FB77-42AC-8BD8-2C2085859E24}" type="presOf" srcId="{ED8EF520-882D-40C8-BB8C-43D2A8430B39}" destId="{D2FD5798-6C1B-42B7-B0EC-C69F30A30C28}" srcOrd="0" destOrd="0" presId="urn:microsoft.com/office/officeart/2018/2/layout/IconLabelList"/>
    <dgm:cxn modelId="{962399B6-4D11-4BEC-8E7D-0F05DA7C83B9}" srcId="{ED8EF520-882D-40C8-BB8C-43D2A8430B39}" destId="{28D4715F-2024-4BFF-9303-EDB8A703153A}" srcOrd="1" destOrd="0" parTransId="{126F9A19-7668-4506-83EC-C9BEEA4870EB}" sibTransId="{F507E1B2-2B4F-4731-840A-A7B19BD33BD9}"/>
    <dgm:cxn modelId="{DCA10BB9-03D4-4163-AEC8-1E28D0765C45}" type="presOf" srcId="{28D4715F-2024-4BFF-9303-EDB8A703153A}" destId="{F18DA3AA-AE9A-4CBB-BFA3-9A6F398F3F7F}" srcOrd="0" destOrd="0" presId="urn:microsoft.com/office/officeart/2018/2/layout/IconLabelList"/>
    <dgm:cxn modelId="{AE2E2FC7-39B6-4890-932B-B4A901FD864A}" srcId="{ED8EF520-882D-40C8-BB8C-43D2A8430B39}" destId="{485ECBB4-CBD5-466A-9D11-681983985AE9}" srcOrd="3" destOrd="0" parTransId="{01AEC157-9CDB-4E21-8931-9C18D71B3669}" sibTransId="{C0D2C97F-4B43-4C19-ADD3-79AE9A54CA76}"/>
    <dgm:cxn modelId="{8BE5DAD4-5AB9-46AD-AACC-0EE2D3605E80}" type="presOf" srcId="{485ECBB4-CBD5-466A-9D11-681983985AE9}" destId="{8CB00AAA-8B4A-47DA-BDAF-485ECC47C07B}" srcOrd="0" destOrd="0" presId="urn:microsoft.com/office/officeart/2018/2/layout/IconLabelList"/>
    <dgm:cxn modelId="{D02193D5-1170-431C-A1EF-3DD90816F08A}" type="presOf" srcId="{BC86FBD3-2F6D-422C-B107-3A9B545464F6}" destId="{40A2AB23-0400-4818-956C-3C36C08CD987}" srcOrd="0" destOrd="0" presId="urn:microsoft.com/office/officeart/2018/2/layout/IconLabelList"/>
    <dgm:cxn modelId="{61DDC4EE-AD26-4DD6-9FA5-5FF528C5121D}" type="presOf" srcId="{83D8CE59-FB5C-4325-96DD-F690EA90EB46}" destId="{04793771-9A9D-46B7-A95B-3877565553A7}" srcOrd="0" destOrd="0" presId="urn:microsoft.com/office/officeart/2018/2/layout/IconLabelList"/>
    <dgm:cxn modelId="{05623FF4-F2AB-4A9F-822B-92F0EBDE2BFF}" type="presParOf" srcId="{D2FD5798-6C1B-42B7-B0EC-C69F30A30C28}" destId="{F133CBB1-2433-4F37-A5A0-63289469D3A1}" srcOrd="0" destOrd="0" presId="urn:microsoft.com/office/officeart/2018/2/layout/IconLabelList"/>
    <dgm:cxn modelId="{942FB4D7-C30D-4ACB-A776-0652AB77CDB0}" type="presParOf" srcId="{F133CBB1-2433-4F37-A5A0-63289469D3A1}" destId="{337797F6-9B06-4B9D-AA12-0BE9D64B90E8}" srcOrd="0" destOrd="0" presId="urn:microsoft.com/office/officeart/2018/2/layout/IconLabelList"/>
    <dgm:cxn modelId="{31AC4A96-BB0D-46BC-99D8-A7C0BE220BDF}" type="presParOf" srcId="{F133CBB1-2433-4F37-A5A0-63289469D3A1}" destId="{8F513F39-4FF8-4BC0-83DA-BBD2C1A3D586}" srcOrd="1" destOrd="0" presId="urn:microsoft.com/office/officeart/2018/2/layout/IconLabelList"/>
    <dgm:cxn modelId="{64EB5253-F0F8-413F-8F2B-02E538800FEA}" type="presParOf" srcId="{F133CBB1-2433-4F37-A5A0-63289469D3A1}" destId="{04793771-9A9D-46B7-A95B-3877565553A7}" srcOrd="2" destOrd="0" presId="urn:microsoft.com/office/officeart/2018/2/layout/IconLabelList"/>
    <dgm:cxn modelId="{F2CF97C3-7EBF-482A-BE20-9287FE3D3FBF}" type="presParOf" srcId="{D2FD5798-6C1B-42B7-B0EC-C69F30A30C28}" destId="{B47837D0-F626-4EFF-9278-C1DA9538FE13}" srcOrd="1" destOrd="0" presId="urn:microsoft.com/office/officeart/2018/2/layout/IconLabelList"/>
    <dgm:cxn modelId="{B31C1F4A-FE96-4053-8CB2-442D78B95544}" type="presParOf" srcId="{D2FD5798-6C1B-42B7-B0EC-C69F30A30C28}" destId="{8C4CF0AC-5232-4E77-A0BB-8CE47024234F}" srcOrd="2" destOrd="0" presId="urn:microsoft.com/office/officeart/2018/2/layout/IconLabelList"/>
    <dgm:cxn modelId="{6F3EAC09-5E46-454C-85FC-89A6D74598EB}" type="presParOf" srcId="{8C4CF0AC-5232-4E77-A0BB-8CE47024234F}" destId="{0693F536-50F4-469A-89BA-E53002887B35}" srcOrd="0" destOrd="0" presId="urn:microsoft.com/office/officeart/2018/2/layout/IconLabelList"/>
    <dgm:cxn modelId="{BD36931B-2AE9-45EA-A331-0BEFACA4D5D2}" type="presParOf" srcId="{8C4CF0AC-5232-4E77-A0BB-8CE47024234F}" destId="{B0316460-718E-4A1C-8EA0-63584C6FE268}" srcOrd="1" destOrd="0" presId="urn:microsoft.com/office/officeart/2018/2/layout/IconLabelList"/>
    <dgm:cxn modelId="{CA57F953-8752-4948-A4AA-8E51C9779B81}" type="presParOf" srcId="{8C4CF0AC-5232-4E77-A0BB-8CE47024234F}" destId="{F18DA3AA-AE9A-4CBB-BFA3-9A6F398F3F7F}" srcOrd="2" destOrd="0" presId="urn:microsoft.com/office/officeart/2018/2/layout/IconLabelList"/>
    <dgm:cxn modelId="{37AD8FB1-2690-4EDE-9A75-227AE52D7A14}" type="presParOf" srcId="{D2FD5798-6C1B-42B7-B0EC-C69F30A30C28}" destId="{3767303F-6DDB-419C-A161-C144A2756EE3}" srcOrd="3" destOrd="0" presId="urn:microsoft.com/office/officeart/2018/2/layout/IconLabelList"/>
    <dgm:cxn modelId="{2E0A56B0-0B45-4AA6-A9C1-8D9226FB036E}" type="presParOf" srcId="{D2FD5798-6C1B-42B7-B0EC-C69F30A30C28}" destId="{CEB6BA04-8703-4F55-A80B-F965FBAE7BA5}" srcOrd="4" destOrd="0" presId="urn:microsoft.com/office/officeart/2018/2/layout/IconLabelList"/>
    <dgm:cxn modelId="{BCF206CD-FF34-4C35-B37C-4AE5CA5ACF41}" type="presParOf" srcId="{CEB6BA04-8703-4F55-A80B-F965FBAE7BA5}" destId="{36EC5A32-2A4F-4C91-988B-91246A2BBBAF}" srcOrd="0" destOrd="0" presId="urn:microsoft.com/office/officeart/2018/2/layout/IconLabelList"/>
    <dgm:cxn modelId="{E3226741-7ABE-4B49-8A6F-AA0222E09BE3}" type="presParOf" srcId="{CEB6BA04-8703-4F55-A80B-F965FBAE7BA5}" destId="{7A5FB248-0E70-47CE-A629-8ECDF088F80F}" srcOrd="1" destOrd="0" presId="urn:microsoft.com/office/officeart/2018/2/layout/IconLabelList"/>
    <dgm:cxn modelId="{DF1F3D81-7B7D-4B51-8BAE-45E7864AD503}" type="presParOf" srcId="{CEB6BA04-8703-4F55-A80B-F965FBAE7BA5}" destId="{C41DA0B8-C551-48A3-AE6B-F7CA55C06162}" srcOrd="2" destOrd="0" presId="urn:microsoft.com/office/officeart/2018/2/layout/IconLabelList"/>
    <dgm:cxn modelId="{DDAD781D-C61E-457C-B048-B34B9F5E69D4}" type="presParOf" srcId="{D2FD5798-6C1B-42B7-B0EC-C69F30A30C28}" destId="{D42B7E89-BBF0-4333-8A33-FA5072CDE40F}" srcOrd="5" destOrd="0" presId="urn:microsoft.com/office/officeart/2018/2/layout/IconLabelList"/>
    <dgm:cxn modelId="{4487B08A-8B1A-4761-A7A4-463CA3FA37B4}" type="presParOf" srcId="{D2FD5798-6C1B-42B7-B0EC-C69F30A30C28}" destId="{838C9905-3C7E-4938-BF15-F3E7A8C16472}" srcOrd="6" destOrd="0" presId="urn:microsoft.com/office/officeart/2018/2/layout/IconLabelList"/>
    <dgm:cxn modelId="{F9EF1D51-227D-4EB1-92B0-098768404F0B}" type="presParOf" srcId="{838C9905-3C7E-4938-BF15-F3E7A8C16472}" destId="{A5D87ED8-BC10-461E-8C2C-1B99F7726C16}" srcOrd="0" destOrd="0" presId="urn:microsoft.com/office/officeart/2018/2/layout/IconLabelList"/>
    <dgm:cxn modelId="{81B3081A-59D9-4AC2-9482-8923F47FE7A7}" type="presParOf" srcId="{838C9905-3C7E-4938-BF15-F3E7A8C16472}" destId="{43487F41-557A-4910-BF42-6122C26718B4}" srcOrd="1" destOrd="0" presId="urn:microsoft.com/office/officeart/2018/2/layout/IconLabelList"/>
    <dgm:cxn modelId="{68BC4D00-6F67-43C0-99C9-E3C1C23F1C4B}" type="presParOf" srcId="{838C9905-3C7E-4938-BF15-F3E7A8C16472}" destId="{8CB00AAA-8B4A-47DA-BDAF-485ECC47C07B}" srcOrd="2" destOrd="0" presId="urn:microsoft.com/office/officeart/2018/2/layout/IconLabelList"/>
    <dgm:cxn modelId="{AEF97C67-C310-46DD-AB5F-22BC5F9E2C9F}" type="presParOf" srcId="{D2FD5798-6C1B-42B7-B0EC-C69F30A30C28}" destId="{FDCBDDC8-E8B7-4547-90A8-253D387D57FB}" srcOrd="7" destOrd="0" presId="urn:microsoft.com/office/officeart/2018/2/layout/IconLabelList"/>
    <dgm:cxn modelId="{7A0A3324-9180-4D63-8A68-AA1D16AB4140}" type="presParOf" srcId="{D2FD5798-6C1B-42B7-B0EC-C69F30A30C28}" destId="{76631D48-8B2A-4354-8F0B-915AB44B115D}" srcOrd="8" destOrd="0" presId="urn:microsoft.com/office/officeart/2018/2/layout/IconLabelList"/>
    <dgm:cxn modelId="{52F05C54-EA2C-4E7D-9BDB-ED3B6C1C333B}" type="presParOf" srcId="{76631D48-8B2A-4354-8F0B-915AB44B115D}" destId="{125E15E2-29BA-4B54-9B5E-593BC4A6DACD}" srcOrd="0" destOrd="0" presId="urn:microsoft.com/office/officeart/2018/2/layout/IconLabelList"/>
    <dgm:cxn modelId="{D28A2D84-B7BF-486B-AA00-A2A22DE85FCE}" type="presParOf" srcId="{76631D48-8B2A-4354-8F0B-915AB44B115D}" destId="{1CB68FE4-F9F0-474C-9E05-437936E4B535}" srcOrd="1" destOrd="0" presId="urn:microsoft.com/office/officeart/2018/2/layout/IconLabelList"/>
    <dgm:cxn modelId="{C6DBBFCD-191A-42F1-994C-73754F1D59B9}" type="presParOf" srcId="{76631D48-8B2A-4354-8F0B-915AB44B115D}" destId="{40A2AB23-0400-4818-956C-3C36C08CD98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D7BDB-FDF9-4FDF-BC1F-8D32873A04C7}">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877339"/>
        <a:ext cx="33687" cy="6737"/>
      </dsp:txXfrm>
    </dsp:sp>
    <dsp:sp modelId="{55B85F3A-504A-488D-A1C9-E4B3F8B8A3DC}">
      <dsp:nvSpPr>
        <dsp:cNvPr id="0" name=""/>
        <dsp:cNvSpPr/>
      </dsp:nvSpPr>
      <dsp:spPr>
        <a:xfrm>
          <a:off x="396080" y="1893"/>
          <a:ext cx="2929383" cy="17576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89000">
            <a:lnSpc>
              <a:spcPct val="90000"/>
            </a:lnSpc>
            <a:spcBef>
              <a:spcPct val="0"/>
            </a:spcBef>
            <a:spcAft>
              <a:spcPct val="35000"/>
            </a:spcAft>
            <a:buNone/>
          </a:pPr>
          <a:r>
            <a:rPr lang="en-US" sz="2000" b="1" i="0" kern="1200" dirty="0"/>
            <a:t>IEEE International Symposium on Robot &amp; Human Interactive Communication (</a:t>
          </a:r>
          <a:r>
            <a:rPr lang="en-US" sz="2000" b="1" i="0" kern="1200" dirty="0" err="1"/>
            <a:t>RoMan</a:t>
          </a:r>
          <a:r>
            <a:rPr lang="en-US" sz="2000" b="1" i="0" kern="1200" dirty="0"/>
            <a:t>)</a:t>
          </a:r>
          <a:endParaRPr lang="en-US" sz="2000" kern="1200" dirty="0"/>
        </a:p>
      </dsp:txBody>
      <dsp:txXfrm>
        <a:off x="396080" y="1893"/>
        <a:ext cx="2929383" cy="1757630"/>
      </dsp:txXfrm>
    </dsp:sp>
    <dsp:sp modelId="{B1871591-F7F4-4950-A022-733663C05F0C}">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877339"/>
        <a:ext cx="33687" cy="6737"/>
      </dsp:txXfrm>
    </dsp:sp>
    <dsp:sp modelId="{F3E6B8D5-197A-48D1-B598-3797372ABC94}">
      <dsp:nvSpPr>
        <dsp:cNvPr id="0" name=""/>
        <dsp:cNvSpPr/>
      </dsp:nvSpPr>
      <dsp:spPr>
        <a:xfrm>
          <a:off x="3999222" y="1893"/>
          <a:ext cx="2929383" cy="175763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89000">
            <a:lnSpc>
              <a:spcPct val="90000"/>
            </a:lnSpc>
            <a:spcBef>
              <a:spcPct val="0"/>
            </a:spcBef>
            <a:spcAft>
              <a:spcPct val="35000"/>
            </a:spcAft>
            <a:buNone/>
          </a:pPr>
          <a:r>
            <a:rPr lang="en-US" sz="2000" b="1" i="0" kern="1200" dirty="0"/>
            <a:t>International Conference on Humanoid Robots (2000)</a:t>
          </a:r>
          <a:endParaRPr lang="en-US" sz="2000" kern="1200" dirty="0"/>
        </a:p>
      </dsp:txBody>
      <dsp:txXfrm>
        <a:off x="3999222" y="1893"/>
        <a:ext cx="2929383" cy="1757630"/>
      </dsp:txXfrm>
    </dsp:sp>
    <dsp:sp modelId="{560486A0-60E8-4310-98F4-975C06BDB171}">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971" y="2075933"/>
        <a:ext cx="361885" cy="6737"/>
      </dsp:txXfrm>
    </dsp:sp>
    <dsp:sp modelId="{4258C902-F8D8-4397-AFA9-27ACA4AA02CD}">
      <dsp:nvSpPr>
        <dsp:cNvPr id="0" name=""/>
        <dsp:cNvSpPr/>
      </dsp:nvSpPr>
      <dsp:spPr>
        <a:xfrm>
          <a:off x="7602364" y="1893"/>
          <a:ext cx="2929383" cy="175763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89000">
            <a:lnSpc>
              <a:spcPct val="90000"/>
            </a:lnSpc>
            <a:spcBef>
              <a:spcPct val="0"/>
            </a:spcBef>
            <a:spcAft>
              <a:spcPct val="35000"/>
            </a:spcAft>
            <a:buNone/>
          </a:pPr>
          <a:r>
            <a:rPr lang="en-US" sz="2000" b="1" i="0" kern="1200" dirty="0"/>
            <a:t>NSF and DARPA Workshops (2001, 2006)</a:t>
          </a:r>
          <a:endParaRPr lang="en-US" sz="2000" kern="1200" dirty="0"/>
        </a:p>
      </dsp:txBody>
      <dsp:txXfrm>
        <a:off x="7602364" y="1893"/>
        <a:ext cx="2929383" cy="1757630"/>
      </dsp:txXfrm>
    </dsp:sp>
    <dsp:sp modelId="{BCBD1E3C-29C5-4236-93BB-D088715EC644}">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3308728"/>
        <a:ext cx="33687" cy="6737"/>
      </dsp:txXfrm>
    </dsp:sp>
    <dsp:sp modelId="{90A87BC0-98CA-493F-A88B-54898F83CDBF}">
      <dsp:nvSpPr>
        <dsp:cNvPr id="0" name=""/>
        <dsp:cNvSpPr/>
      </dsp:nvSpPr>
      <dsp:spPr>
        <a:xfrm>
          <a:off x="396080" y="2433281"/>
          <a:ext cx="2929383" cy="175763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89000">
            <a:lnSpc>
              <a:spcPct val="90000"/>
            </a:lnSpc>
            <a:spcBef>
              <a:spcPct val="0"/>
            </a:spcBef>
            <a:spcAft>
              <a:spcPct val="35000"/>
            </a:spcAft>
            <a:buNone/>
          </a:pPr>
          <a:r>
            <a:rPr lang="en-US" sz="2000" b="1" i="0" kern="1200"/>
            <a:t>IEEE-RAS and IFRR Summer School (2004)</a:t>
          </a:r>
          <a:endParaRPr lang="en-US" sz="2000" kern="1200" dirty="0"/>
        </a:p>
      </dsp:txBody>
      <dsp:txXfrm>
        <a:off x="396080" y="2433281"/>
        <a:ext cx="2929383" cy="1757630"/>
      </dsp:txXfrm>
    </dsp:sp>
    <dsp:sp modelId="{5491FDDD-0BE7-44A8-8886-1BFA800D7F87}">
      <dsp:nvSpPr>
        <dsp:cNvPr id="0" name=""/>
        <dsp:cNvSpPr/>
      </dsp:nvSpPr>
      <dsp:spPr>
        <a:xfrm>
          <a:off x="6926806" y="3266376"/>
          <a:ext cx="643158" cy="91440"/>
        </a:xfrm>
        <a:custGeom>
          <a:avLst/>
          <a:gdLst/>
          <a:ahLst/>
          <a:cxnLst/>
          <a:rect l="0" t="0" r="0" b="0"/>
          <a:pathLst>
            <a:path>
              <a:moveTo>
                <a:pt x="0" y="45720"/>
              </a:moveTo>
              <a:lnTo>
                <a:pt x="64315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3308728"/>
        <a:ext cx="33687" cy="6737"/>
      </dsp:txXfrm>
    </dsp:sp>
    <dsp:sp modelId="{7808C2EB-72BB-4DDA-BDF3-AC5B58F2ECEB}">
      <dsp:nvSpPr>
        <dsp:cNvPr id="0" name=""/>
        <dsp:cNvSpPr/>
      </dsp:nvSpPr>
      <dsp:spPr>
        <a:xfrm>
          <a:off x="3999222" y="2433281"/>
          <a:ext cx="2929383" cy="175763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89000">
            <a:lnSpc>
              <a:spcPct val="90000"/>
            </a:lnSpc>
            <a:spcBef>
              <a:spcPct val="0"/>
            </a:spcBef>
            <a:spcAft>
              <a:spcPct val="35000"/>
            </a:spcAft>
            <a:buNone/>
          </a:pPr>
          <a:r>
            <a:rPr lang="en-US" sz="2000" b="1" i="0" kern="1200" dirty="0"/>
            <a:t>ACM International Conference on Human-Robot Interaction (HRI) (2006)</a:t>
          </a:r>
          <a:endParaRPr lang="en-US" sz="2000" kern="1200" dirty="0"/>
        </a:p>
      </dsp:txBody>
      <dsp:txXfrm>
        <a:off x="3999222" y="2433281"/>
        <a:ext cx="2929383" cy="1757630"/>
      </dsp:txXfrm>
    </dsp:sp>
    <dsp:sp modelId="{04B53375-9710-4903-B380-F725CCD1B4BE}">
      <dsp:nvSpPr>
        <dsp:cNvPr id="0" name=""/>
        <dsp:cNvSpPr/>
      </dsp:nvSpPr>
      <dsp:spPr>
        <a:xfrm>
          <a:off x="7602364" y="2433281"/>
          <a:ext cx="2929383" cy="17576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89000">
            <a:lnSpc>
              <a:spcPct val="90000"/>
            </a:lnSpc>
            <a:spcBef>
              <a:spcPct val="0"/>
            </a:spcBef>
            <a:spcAft>
              <a:spcPct val="35000"/>
            </a:spcAft>
            <a:buNone/>
          </a:pPr>
          <a:r>
            <a:rPr lang="en-US" sz="2000" b="1" i="0" kern="1200"/>
            <a:t>Influential Competitions</a:t>
          </a:r>
          <a:endParaRPr lang="en-US" sz="2000" kern="1200" dirty="0"/>
        </a:p>
      </dsp:txBody>
      <dsp:txXfrm>
        <a:off x="7602364" y="2433281"/>
        <a:ext cx="2929383" cy="1757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80D76-9C2A-43F1-B434-9571F426A279}">
      <dsp:nvSpPr>
        <dsp:cNvPr id="0" name=""/>
        <dsp:cNvSpPr/>
      </dsp:nvSpPr>
      <dsp:spPr>
        <a:xfrm>
          <a:off x="582645"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Social Robots</a:t>
          </a:r>
          <a:endParaRPr lang="en-US" sz="2300" kern="1200"/>
        </a:p>
      </dsp:txBody>
      <dsp:txXfrm>
        <a:off x="582645" y="1178"/>
        <a:ext cx="2174490" cy="1304694"/>
      </dsp:txXfrm>
    </dsp:sp>
    <dsp:sp modelId="{4FDC47D4-4B21-437B-9B9B-4AA85BD10E12}">
      <dsp:nvSpPr>
        <dsp:cNvPr id="0" name=""/>
        <dsp:cNvSpPr/>
      </dsp:nvSpPr>
      <dsp:spPr>
        <a:xfrm>
          <a:off x="297458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Service Robots</a:t>
          </a:r>
          <a:endParaRPr lang="en-US" sz="2300" kern="1200"/>
        </a:p>
      </dsp:txBody>
      <dsp:txXfrm>
        <a:off x="2974584" y="1178"/>
        <a:ext cx="2174490" cy="1304694"/>
      </dsp:txXfrm>
    </dsp:sp>
    <dsp:sp modelId="{50761B19-7650-4E53-BCA2-68E2F83C0168}">
      <dsp:nvSpPr>
        <dsp:cNvPr id="0" name=""/>
        <dsp:cNvSpPr/>
      </dsp:nvSpPr>
      <dsp:spPr>
        <a:xfrm>
          <a:off x="536652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Collaborative Robots (Cobots)</a:t>
          </a:r>
          <a:endParaRPr lang="en-US" sz="2300" kern="1200"/>
        </a:p>
      </dsp:txBody>
      <dsp:txXfrm>
        <a:off x="5366524" y="1178"/>
        <a:ext cx="2174490" cy="1304694"/>
      </dsp:txXfrm>
    </dsp:sp>
    <dsp:sp modelId="{295892F5-9F3D-4AC9-8E12-8B094D784CF5}">
      <dsp:nvSpPr>
        <dsp:cNvPr id="0" name=""/>
        <dsp:cNvSpPr/>
      </dsp:nvSpPr>
      <dsp:spPr>
        <a:xfrm>
          <a:off x="775846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Telepresence Robots</a:t>
          </a:r>
          <a:endParaRPr lang="en-US" sz="2300" kern="1200"/>
        </a:p>
      </dsp:txBody>
      <dsp:txXfrm>
        <a:off x="7758464" y="1178"/>
        <a:ext cx="2174490" cy="1304694"/>
      </dsp:txXfrm>
    </dsp:sp>
    <dsp:sp modelId="{EC042F3F-2B1F-4393-8537-81FF89AA64CD}">
      <dsp:nvSpPr>
        <dsp:cNvPr id="0" name=""/>
        <dsp:cNvSpPr/>
      </dsp:nvSpPr>
      <dsp:spPr>
        <a:xfrm>
          <a:off x="582645"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Exoskeletons</a:t>
          </a:r>
          <a:endParaRPr lang="en-US" sz="2300" kern="1200"/>
        </a:p>
      </dsp:txBody>
      <dsp:txXfrm>
        <a:off x="582645" y="1523321"/>
        <a:ext cx="2174490" cy="1304694"/>
      </dsp:txXfrm>
    </dsp:sp>
    <dsp:sp modelId="{22FA4E7B-E9CB-437C-8D88-E0D27CD4205E}">
      <dsp:nvSpPr>
        <dsp:cNvPr id="0" name=""/>
        <dsp:cNvSpPr/>
      </dsp:nvSpPr>
      <dsp:spPr>
        <a:xfrm>
          <a:off x="297458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Assistive Robots</a:t>
          </a:r>
          <a:endParaRPr lang="en-US" sz="2300" kern="1200"/>
        </a:p>
      </dsp:txBody>
      <dsp:txXfrm>
        <a:off x="2974584" y="1523321"/>
        <a:ext cx="2174490" cy="1304694"/>
      </dsp:txXfrm>
    </dsp:sp>
    <dsp:sp modelId="{6084567A-42B1-43E9-B99C-26CB9D6BA247}">
      <dsp:nvSpPr>
        <dsp:cNvPr id="0" name=""/>
        <dsp:cNvSpPr/>
      </dsp:nvSpPr>
      <dsp:spPr>
        <a:xfrm>
          <a:off x="536652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Educational Robots</a:t>
          </a:r>
          <a:endParaRPr lang="en-US" sz="2300" kern="1200"/>
        </a:p>
      </dsp:txBody>
      <dsp:txXfrm>
        <a:off x="5366524" y="1523321"/>
        <a:ext cx="2174490" cy="1304694"/>
      </dsp:txXfrm>
    </dsp:sp>
    <dsp:sp modelId="{9A9B61CF-73A7-4162-9771-283E9A2E0106}">
      <dsp:nvSpPr>
        <dsp:cNvPr id="0" name=""/>
        <dsp:cNvSpPr/>
      </dsp:nvSpPr>
      <dsp:spPr>
        <a:xfrm>
          <a:off x="775846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Entertainment Robots</a:t>
          </a:r>
          <a:endParaRPr lang="en-US" sz="2300" kern="1200"/>
        </a:p>
      </dsp:txBody>
      <dsp:txXfrm>
        <a:off x="7758464" y="1523321"/>
        <a:ext cx="2174490" cy="1304694"/>
      </dsp:txXfrm>
    </dsp:sp>
    <dsp:sp modelId="{2CA05878-5873-4D6F-BD2A-325375E60FFE}">
      <dsp:nvSpPr>
        <dsp:cNvPr id="0" name=""/>
        <dsp:cNvSpPr/>
      </dsp:nvSpPr>
      <dsp:spPr>
        <a:xfrm>
          <a:off x="2974584"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Therapeutic Robots</a:t>
          </a:r>
          <a:endParaRPr lang="en-US" sz="2300" kern="1200"/>
        </a:p>
      </dsp:txBody>
      <dsp:txXfrm>
        <a:off x="2974584" y="3045465"/>
        <a:ext cx="2174490" cy="1304694"/>
      </dsp:txXfrm>
    </dsp:sp>
    <dsp:sp modelId="{F02C4F54-4ED0-4D68-96E6-811BB7194B70}">
      <dsp:nvSpPr>
        <dsp:cNvPr id="0" name=""/>
        <dsp:cNvSpPr/>
      </dsp:nvSpPr>
      <dsp:spPr>
        <a:xfrm>
          <a:off x="5366524"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Industrial Robots</a:t>
          </a:r>
          <a:endParaRPr lang="en-US" sz="2300" kern="1200"/>
        </a:p>
      </dsp:txBody>
      <dsp:txXfrm>
        <a:off x="536652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797F6-9B06-4B9D-AA12-0BE9D64B90E8}">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793771-9A9D-46B7-A95B-3877565553A7}">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a:t>User Acceptance and Adoption</a:t>
          </a:r>
          <a:endParaRPr lang="en-US" sz="1700" kern="1200"/>
        </a:p>
      </dsp:txBody>
      <dsp:txXfrm>
        <a:off x="333914" y="2276522"/>
        <a:ext cx="1800000" cy="720000"/>
      </dsp:txXfrm>
    </dsp:sp>
    <dsp:sp modelId="{0693F536-50F4-469A-89BA-E53002887B35}">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8DA3AA-AE9A-4CBB-BFA3-9A6F398F3F7F}">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a:t>Optimizing Collaboration</a:t>
          </a:r>
          <a:endParaRPr lang="en-US" sz="1700" kern="1200"/>
        </a:p>
      </dsp:txBody>
      <dsp:txXfrm>
        <a:off x="2448914" y="2276522"/>
        <a:ext cx="1800000" cy="720000"/>
      </dsp:txXfrm>
    </dsp:sp>
    <dsp:sp modelId="{36EC5A32-2A4F-4C91-988B-91246A2BBBAF}">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DA0B8-C551-48A3-AE6B-F7CA55C06162}">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a:t>Mitigating Anxiety and Resistance</a:t>
          </a:r>
          <a:endParaRPr lang="en-US" sz="1700" kern="1200"/>
        </a:p>
      </dsp:txBody>
      <dsp:txXfrm>
        <a:off x="4563914" y="2276522"/>
        <a:ext cx="1800000" cy="720000"/>
      </dsp:txXfrm>
    </dsp:sp>
    <dsp:sp modelId="{A5D87ED8-BC10-461E-8C2C-1B99F7726C16}">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B00AAA-8B4A-47DA-BDAF-485ECC47C07B}">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a:t>Ethical and Responsible AI</a:t>
          </a:r>
          <a:endParaRPr lang="en-US" sz="1700" kern="1200"/>
        </a:p>
      </dsp:txBody>
      <dsp:txXfrm>
        <a:off x="6678914" y="2276522"/>
        <a:ext cx="1800000" cy="720000"/>
      </dsp:txXfrm>
    </dsp:sp>
    <dsp:sp modelId="{125E15E2-29BA-4B54-9B5E-593BC4A6DACD}">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2AB23-0400-4818-956C-3C36C08CD987}">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a:t>Positive User Experience</a:t>
          </a:r>
          <a:endParaRPr lang="en-US" sz="1700" kern="1200"/>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4E79-B4E0-7C6F-29D5-805C85EA41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5B321-7ECE-CF30-614E-47B4D6FB2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E2043B-498B-A5A7-F780-CC46A2EA83BB}"/>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5" name="Footer Placeholder 4">
            <a:extLst>
              <a:ext uri="{FF2B5EF4-FFF2-40B4-BE49-F238E27FC236}">
                <a16:creationId xmlns:a16="http://schemas.microsoft.com/office/drawing/2014/main" id="{CDC7C724-1658-F539-F072-F497B3E27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37A45-F528-00D7-91FB-573835BF466E}"/>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320284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EF72-BF73-9E79-4B8A-FC79DAD905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D1B5C7-F6D9-F4D5-8DC3-19A023FF7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BA155-BF5A-958A-7678-03DC746BDFB5}"/>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5" name="Footer Placeholder 4">
            <a:extLst>
              <a:ext uri="{FF2B5EF4-FFF2-40B4-BE49-F238E27FC236}">
                <a16:creationId xmlns:a16="http://schemas.microsoft.com/office/drawing/2014/main" id="{FE4B201E-0F87-2B8D-6050-834732849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D4089-ECE5-FA6D-B0AD-EDB48C4BCF23}"/>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88113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98373-CF4D-4B1A-B6FE-4A3F08CF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7AAC65-2150-09C3-CBB4-C3BD3F49E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953D7-CDF8-AEC3-A233-7DF536020ACE}"/>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5" name="Footer Placeholder 4">
            <a:extLst>
              <a:ext uri="{FF2B5EF4-FFF2-40B4-BE49-F238E27FC236}">
                <a16:creationId xmlns:a16="http://schemas.microsoft.com/office/drawing/2014/main" id="{66B59823-FB63-7B66-22F1-D5D25FD0C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B69A0-654F-39B8-6EBC-9F92194C4199}"/>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242218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7F30-5B66-B1D8-6B5F-FC4527A6A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AEAD3-B42B-7809-4E3B-6F3FC9E31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FC7E2-268F-E57E-C04E-4D38A565A491}"/>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5" name="Footer Placeholder 4">
            <a:extLst>
              <a:ext uri="{FF2B5EF4-FFF2-40B4-BE49-F238E27FC236}">
                <a16:creationId xmlns:a16="http://schemas.microsoft.com/office/drawing/2014/main" id="{75B7FF0A-7AE7-63DD-3D8F-184D788B3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FB973-E3F0-7F2C-0236-789C4373E63E}"/>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11473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9E88-64B2-084F-3386-79CF8E6E0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6903F2-C3FA-6C77-3284-0FC110CF1A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9A580-90F2-D2B9-1B36-ECB77B95E1EB}"/>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5" name="Footer Placeholder 4">
            <a:extLst>
              <a:ext uri="{FF2B5EF4-FFF2-40B4-BE49-F238E27FC236}">
                <a16:creationId xmlns:a16="http://schemas.microsoft.com/office/drawing/2014/main" id="{46B5F11F-1A11-0CCE-1A24-1495B527A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CCB72-F0C0-C9BE-26FF-A1ECA5F14D80}"/>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380040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FFDF-6FCF-075F-E906-08E0668EA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487D7-F234-0D28-70D7-6BC8A9DFC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2A7B7-5EE0-689F-9D79-14CF09D06F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145D6-73D5-8596-95B3-7F84B59D478C}"/>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6" name="Footer Placeholder 5">
            <a:extLst>
              <a:ext uri="{FF2B5EF4-FFF2-40B4-BE49-F238E27FC236}">
                <a16:creationId xmlns:a16="http://schemas.microsoft.com/office/drawing/2014/main" id="{42D5BB6E-60A3-E115-9E42-68B91D75FF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48FA8-8D50-C268-0640-D8580E345C82}"/>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367785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E53D-8C8E-9205-9736-02269F5EC9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962D80-B711-EED4-E0DB-1607C864F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46213F-51AF-4E8E-C237-84E22F9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CC65F-25CA-5EBC-D764-C7FB1775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6CFE6-00E4-9FF4-B4D0-C0CF992E81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8C045-4820-D5A9-3B72-A794A3D150A0}"/>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8" name="Footer Placeholder 7">
            <a:extLst>
              <a:ext uri="{FF2B5EF4-FFF2-40B4-BE49-F238E27FC236}">
                <a16:creationId xmlns:a16="http://schemas.microsoft.com/office/drawing/2014/main" id="{6376D0EA-3373-870F-0BB0-310541BAFA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CE28FA-C781-D1F4-F5D7-7CC57657FAD1}"/>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158316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30B9-444A-28D1-12EC-CBFFFE613B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95D1CE-2D00-8516-DA20-A55A0791DC2F}"/>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4" name="Footer Placeholder 3">
            <a:extLst>
              <a:ext uri="{FF2B5EF4-FFF2-40B4-BE49-F238E27FC236}">
                <a16:creationId xmlns:a16="http://schemas.microsoft.com/office/drawing/2014/main" id="{E033A552-AE9A-8199-8C60-FC01F17E54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D66A62-5ADA-2C62-5342-1657C9F0217D}"/>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219522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D5004-4C43-9CE4-4764-A7B9AA412455}"/>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3" name="Footer Placeholder 2">
            <a:extLst>
              <a:ext uri="{FF2B5EF4-FFF2-40B4-BE49-F238E27FC236}">
                <a16:creationId xmlns:a16="http://schemas.microsoft.com/office/drawing/2014/main" id="{4DB5D8A7-AE92-34BA-9052-CE30ADE8F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393F5-3F4E-92C1-D3F4-B5C63D0FEEA9}"/>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202268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2D6B-2F06-2B81-47C0-59A1BF41B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52E2E3-7DA4-F10E-160F-EE9020C95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3E2A2-7F63-EB33-34A5-9F52E92D3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371CD-BAB5-547F-A5F9-226A962D746A}"/>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6" name="Footer Placeholder 5">
            <a:extLst>
              <a:ext uri="{FF2B5EF4-FFF2-40B4-BE49-F238E27FC236}">
                <a16:creationId xmlns:a16="http://schemas.microsoft.com/office/drawing/2014/main" id="{FAC13EDB-D5FA-FB81-0152-AB12ABE1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9AFA0-CFD4-7A63-5AD7-284EA099FE0B}"/>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141873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5893-0592-567B-B2D5-5C80EA0BA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CFC418-2F81-D675-56BB-E28D7CFB2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130CFD-0C32-8AFA-A3DD-5C4EF4B90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B804F-BF71-719F-29D5-699972E22222}"/>
              </a:ext>
            </a:extLst>
          </p:cNvPr>
          <p:cNvSpPr>
            <a:spLocks noGrp="1"/>
          </p:cNvSpPr>
          <p:nvPr>
            <p:ph type="dt" sz="half" idx="10"/>
          </p:nvPr>
        </p:nvSpPr>
        <p:spPr/>
        <p:txBody>
          <a:bodyPr/>
          <a:lstStyle/>
          <a:p>
            <a:fld id="{93F76836-3557-4458-99EA-C5F5AD09379B}" type="datetimeFigureOut">
              <a:rPr lang="en-US" smtClean="0"/>
              <a:t>2/29/2024</a:t>
            </a:fld>
            <a:endParaRPr lang="en-US"/>
          </a:p>
        </p:txBody>
      </p:sp>
      <p:sp>
        <p:nvSpPr>
          <p:cNvPr id="6" name="Footer Placeholder 5">
            <a:extLst>
              <a:ext uri="{FF2B5EF4-FFF2-40B4-BE49-F238E27FC236}">
                <a16:creationId xmlns:a16="http://schemas.microsoft.com/office/drawing/2014/main" id="{4913D23A-9A40-1DD1-039F-EFF27B263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ACB4C-02BD-512B-77F3-5F074A0F2E94}"/>
              </a:ext>
            </a:extLst>
          </p:cNvPr>
          <p:cNvSpPr>
            <a:spLocks noGrp="1"/>
          </p:cNvSpPr>
          <p:nvPr>
            <p:ph type="sldNum" sz="quarter" idx="12"/>
          </p:nvPr>
        </p:nvSpPr>
        <p:spPr/>
        <p:txBody>
          <a:bodyPr/>
          <a:lstStyle/>
          <a:p>
            <a:fld id="{BF075CCE-1EF7-4974-8EBF-C9ED4E2D6542}" type="slidenum">
              <a:rPr lang="en-US" smtClean="0"/>
              <a:t>‹#›</a:t>
            </a:fld>
            <a:endParaRPr lang="en-US"/>
          </a:p>
        </p:txBody>
      </p:sp>
    </p:spTree>
    <p:extLst>
      <p:ext uri="{BB962C8B-B14F-4D97-AF65-F5344CB8AC3E}">
        <p14:creationId xmlns:p14="http://schemas.microsoft.com/office/powerpoint/2010/main" val="212487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0631B-0AD4-BB89-CD06-CE8164000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09B03E-872C-540E-0B1C-3070034C1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042F4-D47B-7DCF-6728-6CF85FD51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F76836-3557-4458-99EA-C5F5AD09379B}" type="datetimeFigureOut">
              <a:rPr lang="en-US" smtClean="0"/>
              <a:t>2/29/2024</a:t>
            </a:fld>
            <a:endParaRPr lang="en-US"/>
          </a:p>
        </p:txBody>
      </p:sp>
      <p:sp>
        <p:nvSpPr>
          <p:cNvPr id="5" name="Footer Placeholder 4">
            <a:extLst>
              <a:ext uri="{FF2B5EF4-FFF2-40B4-BE49-F238E27FC236}">
                <a16:creationId xmlns:a16="http://schemas.microsoft.com/office/drawing/2014/main" id="{C91E3447-798B-366B-2433-F69703EBF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40C6E-A8AB-DB58-F496-FC5FDCE37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075CCE-1EF7-4974-8EBF-C9ED4E2D6542}" type="slidenum">
              <a:rPr lang="en-US" smtClean="0"/>
              <a:t>‹#›</a:t>
            </a:fld>
            <a:endParaRPr lang="en-US"/>
          </a:p>
        </p:txBody>
      </p:sp>
    </p:spTree>
    <p:extLst>
      <p:ext uri="{BB962C8B-B14F-4D97-AF65-F5344CB8AC3E}">
        <p14:creationId xmlns:p14="http://schemas.microsoft.com/office/powerpoint/2010/main" val="297519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bbvaopenmind.com/en/technology/digital-world/psychological-impacts-of-using-ai/"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frontiersin.org/journals/psychology/articles/10.3389/fpsyg.2021.64018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ontiersin.org/journals/psychology/articles/10.3389/fpsyg.2021.640186" TargetMode="External"/><Relationship Id="rId2" Type="http://schemas.openxmlformats.org/officeDocument/2006/relationships/hyperlink" Target="https://www.bbvaopenmind.com/en/technology/digital-world/psychological-impacts-of-using-ai/" TargetMode="External"/><Relationship Id="rId1" Type="http://schemas.openxmlformats.org/officeDocument/2006/relationships/slideLayout" Target="../slideLayouts/slideLayout7.xml"/><Relationship Id="rId4" Type="http://schemas.openxmlformats.org/officeDocument/2006/relationships/hyperlink" Target="https://humanrobotinteraction.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humanrobotinteraction.or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s://www.ctvnews.ca/sci-tech/da-vinci-surgical-robot-goes-on-museum-display-1.2169974?cache=yes%3FclipId%3D861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194396C-2DD2-83CE-CB3D-CDB9AC3A0368}"/>
              </a:ext>
            </a:extLst>
          </p:cNvPr>
          <p:cNvSpPr/>
          <p:nvPr/>
        </p:nvSpPr>
        <p:spPr>
          <a:xfrm>
            <a:off x="1386865" y="818984"/>
            <a:ext cx="6596245" cy="3268520"/>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400" kern="1200" dirty="0">
                <a:solidFill>
                  <a:srgbClr val="FFFFFF"/>
                </a:solidFill>
                <a:latin typeface="+mj-lt"/>
                <a:ea typeface="+mj-ea"/>
                <a:cs typeface="+mj-cs"/>
              </a:rPr>
              <a:t>Exploring the Psychological Impact of Human-Robot Interaction: A Comprehensive Study </a:t>
            </a:r>
            <a:endParaRPr lang="en-US" sz="44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32FCB3-35F6-F0CE-8B00-B322777C962A}"/>
              </a:ext>
            </a:extLst>
          </p:cNvPr>
          <p:cNvSpPr/>
          <p:nvPr/>
        </p:nvSpPr>
        <p:spPr>
          <a:xfrm>
            <a:off x="8758023" y="5869664"/>
            <a:ext cx="2864887" cy="461665"/>
          </a:xfrm>
          <a:prstGeom prst="rect">
            <a:avLst/>
          </a:prstGeom>
          <a:noFill/>
        </p:spPr>
        <p:txBody>
          <a:bodyPr wrap="non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rPr>
              <a:t>Sai Nikhil Nandala</a:t>
            </a:r>
          </a:p>
        </p:txBody>
      </p:sp>
    </p:spTree>
    <p:extLst>
      <p:ext uri="{BB962C8B-B14F-4D97-AF65-F5344CB8AC3E}">
        <p14:creationId xmlns:p14="http://schemas.microsoft.com/office/powerpoint/2010/main" val="191375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207CF2-9F46-DB76-D48B-7BDCB96FF7B3}"/>
              </a:ext>
            </a:extLst>
          </p:cNvPr>
          <p:cNvSpPr txBox="1"/>
          <p:nvPr/>
        </p:nvSpPr>
        <p:spPr>
          <a:xfrm>
            <a:off x="699715" y="288404"/>
            <a:ext cx="7170656" cy="97744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200" b="1" i="0" dirty="0">
                <a:solidFill>
                  <a:srgbClr val="FFFFFF"/>
                </a:solidFill>
                <a:effectLst/>
                <a:latin typeface="+mj-lt"/>
                <a:ea typeface="+mj-ea"/>
                <a:cs typeface="+mj-cs"/>
              </a:rPr>
              <a:t>User perspectives on emotionally aligned social robots for older adults and persons living with dementia</a:t>
            </a:r>
            <a:endParaRPr lang="en-US" sz="2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0CE76229-5727-D940-A389-C481F8C9C0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334" y="1744608"/>
            <a:ext cx="4995333" cy="48397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4514FEE-7897-0B71-3E00-746D2835EB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4001" y="1729813"/>
            <a:ext cx="5199408" cy="48397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F4B1EB8E-540F-D49F-96F5-A17F8BC878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12667" y="0"/>
            <a:ext cx="3979331" cy="15754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D5E7D07-CDEE-8936-B06F-CD150116C3CA}"/>
              </a:ext>
            </a:extLst>
          </p:cNvPr>
          <p:cNvSpPr txBox="1"/>
          <p:nvPr/>
        </p:nvSpPr>
        <p:spPr>
          <a:xfrm>
            <a:off x="253999" y="6584391"/>
            <a:ext cx="11624733" cy="400110"/>
          </a:xfrm>
          <a:prstGeom prst="rect">
            <a:avLst/>
          </a:prstGeom>
          <a:noFill/>
        </p:spPr>
        <p:txBody>
          <a:bodyPr wrap="square" rtlCol="0">
            <a:spAutoFit/>
          </a:bodyPr>
          <a:lstStyle/>
          <a:p>
            <a:r>
              <a:rPr lang="en-US" sz="1000" dirty="0"/>
              <a:t>Reference: </a:t>
            </a:r>
            <a:r>
              <a:rPr lang="en-US" sz="1000" dirty="0">
                <a:effectLst/>
                <a:ea typeface="Aptos" panose="020B0004020202020204" pitchFamily="34" charset="0"/>
                <a:cs typeface="Mangal" panose="02040503050203030202" pitchFamily="18" charset="0"/>
              </a:rPr>
              <a:t>Journal of rehabilitation and assistive technologies engineering. 2022 Jun 22;9:20556683221108364</a:t>
            </a:r>
          </a:p>
          <a:p>
            <a:endParaRPr lang="en-US" sz="1000" dirty="0"/>
          </a:p>
        </p:txBody>
      </p:sp>
    </p:spTree>
    <p:extLst>
      <p:ext uri="{BB962C8B-B14F-4D97-AF65-F5344CB8AC3E}">
        <p14:creationId xmlns:p14="http://schemas.microsoft.com/office/powerpoint/2010/main" val="188995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899030-9B7C-FF41-B4C8-338A8C0FAB94}"/>
              </a:ext>
            </a:extLst>
          </p:cNvPr>
          <p:cNvSpPr txBox="1"/>
          <p:nvPr/>
        </p:nvSpPr>
        <p:spPr>
          <a:xfrm>
            <a:off x="1136397" y="502021"/>
            <a:ext cx="4959603" cy="16429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i="0" kern="1200" dirty="0">
                <a:solidFill>
                  <a:schemeClr val="tx1"/>
                </a:solidFill>
                <a:effectLst/>
                <a:latin typeface="+mj-lt"/>
                <a:ea typeface="+mj-ea"/>
                <a:cs typeface="+mj-cs"/>
              </a:rPr>
              <a:t>Negative Psychological Impact</a:t>
            </a:r>
          </a:p>
        </p:txBody>
      </p:sp>
      <p:sp>
        <p:nvSpPr>
          <p:cNvPr id="4" name="TextBox 3">
            <a:extLst>
              <a:ext uri="{FF2B5EF4-FFF2-40B4-BE49-F238E27FC236}">
                <a16:creationId xmlns:a16="http://schemas.microsoft.com/office/drawing/2014/main" id="{7A1F79AC-D437-1164-9E2B-1DC36829934F}"/>
              </a:ext>
            </a:extLst>
          </p:cNvPr>
          <p:cNvSpPr txBox="1"/>
          <p:nvPr/>
        </p:nvSpPr>
        <p:spPr>
          <a:xfrm>
            <a:off x="1136397" y="2418408"/>
            <a:ext cx="4959603" cy="352256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900" i="0">
                <a:effectLst/>
              </a:rPr>
              <a:t>Increased social isolation</a:t>
            </a:r>
          </a:p>
          <a:p>
            <a:pPr marL="285750" indent="-228600">
              <a:lnSpc>
                <a:spcPct val="90000"/>
              </a:lnSpc>
              <a:spcAft>
                <a:spcPts val="600"/>
              </a:spcAft>
              <a:buFont typeface="Arial" panose="020B0604020202020204" pitchFamily="34" charset="0"/>
              <a:buChar char="•"/>
            </a:pPr>
            <a:r>
              <a:rPr lang="en-US" sz="1900" i="0">
                <a:effectLst/>
              </a:rPr>
              <a:t>Technostress and anxiety</a:t>
            </a:r>
            <a:endParaRPr lang="en-US" sz="1900"/>
          </a:p>
          <a:p>
            <a:pPr marL="285750" indent="-228600">
              <a:lnSpc>
                <a:spcPct val="90000"/>
              </a:lnSpc>
              <a:spcAft>
                <a:spcPts val="600"/>
              </a:spcAft>
              <a:buFont typeface="Arial" panose="020B0604020202020204" pitchFamily="34" charset="0"/>
              <a:buChar char="•"/>
            </a:pPr>
            <a:r>
              <a:rPr lang="en-US" sz="1900" i="0">
                <a:effectLst/>
              </a:rPr>
              <a:t>Ethical dilemmas and moral distress</a:t>
            </a:r>
          </a:p>
          <a:p>
            <a:pPr marL="285750" indent="-228600">
              <a:lnSpc>
                <a:spcPct val="90000"/>
              </a:lnSpc>
              <a:spcAft>
                <a:spcPts val="600"/>
              </a:spcAft>
              <a:buFont typeface="Arial" panose="020B0604020202020204" pitchFamily="34" charset="0"/>
              <a:buChar char="•"/>
            </a:pPr>
            <a:r>
              <a:rPr lang="en-US" sz="1900" i="0">
                <a:effectLst/>
              </a:rPr>
              <a:t>Loss of employment and job insecurity</a:t>
            </a:r>
            <a:endParaRPr lang="en-US" sz="1900"/>
          </a:p>
          <a:p>
            <a:pPr marL="285750" indent="-228600">
              <a:lnSpc>
                <a:spcPct val="90000"/>
              </a:lnSpc>
              <a:spcAft>
                <a:spcPts val="600"/>
              </a:spcAft>
              <a:buFont typeface="Arial" panose="020B0604020202020204" pitchFamily="34" charset="0"/>
              <a:buChar char="•"/>
            </a:pPr>
            <a:r>
              <a:rPr lang="en-US" sz="1900" i="0">
                <a:effectLst/>
              </a:rPr>
              <a:t>Dehumanization and objectification</a:t>
            </a:r>
          </a:p>
          <a:p>
            <a:pPr marL="285750" indent="-228600">
              <a:lnSpc>
                <a:spcPct val="90000"/>
              </a:lnSpc>
              <a:spcAft>
                <a:spcPts val="600"/>
              </a:spcAft>
              <a:buFont typeface="Arial" panose="020B0604020202020204" pitchFamily="34" charset="0"/>
              <a:buChar char="•"/>
            </a:pPr>
            <a:r>
              <a:rPr lang="en-US" sz="1900" i="0">
                <a:effectLst/>
              </a:rPr>
              <a:t>Privacy concerns and surveillance anxiety</a:t>
            </a:r>
            <a:endParaRPr lang="en-US" sz="1900"/>
          </a:p>
          <a:p>
            <a:pPr marL="285750" indent="-228600">
              <a:lnSpc>
                <a:spcPct val="90000"/>
              </a:lnSpc>
              <a:spcAft>
                <a:spcPts val="600"/>
              </a:spcAft>
              <a:buFont typeface="Arial" panose="020B0604020202020204" pitchFamily="34" charset="0"/>
              <a:buChar char="•"/>
            </a:pPr>
            <a:r>
              <a:rPr lang="en-US" sz="1900" i="0">
                <a:effectLst/>
              </a:rPr>
              <a:t>Dependency and reduced self-efficacy</a:t>
            </a:r>
          </a:p>
          <a:p>
            <a:pPr marL="285750" indent="-228600">
              <a:lnSpc>
                <a:spcPct val="90000"/>
              </a:lnSpc>
              <a:spcAft>
                <a:spcPts val="600"/>
              </a:spcAft>
              <a:buFont typeface="Arial" panose="020B0604020202020204" pitchFamily="34" charset="0"/>
              <a:buChar char="•"/>
            </a:pPr>
            <a:r>
              <a:rPr lang="en-US" sz="1900" i="0">
                <a:effectLst/>
              </a:rPr>
              <a:t>Bias and discrimination</a:t>
            </a:r>
            <a:endParaRPr lang="en-US" sz="1900"/>
          </a:p>
          <a:p>
            <a:pPr marL="285750" indent="-228600">
              <a:lnSpc>
                <a:spcPct val="90000"/>
              </a:lnSpc>
              <a:spcAft>
                <a:spcPts val="600"/>
              </a:spcAft>
              <a:buFont typeface="Arial" panose="020B0604020202020204" pitchFamily="34" charset="0"/>
              <a:buChar char="•"/>
            </a:pPr>
            <a:r>
              <a:rPr lang="en-US" sz="1900" i="0">
                <a:effectLst/>
              </a:rPr>
              <a:t>Attachment and grief</a:t>
            </a:r>
          </a:p>
          <a:p>
            <a:pPr marL="285750" indent="-228600">
              <a:lnSpc>
                <a:spcPct val="90000"/>
              </a:lnSpc>
              <a:spcAft>
                <a:spcPts val="600"/>
              </a:spcAft>
              <a:buFont typeface="Arial" panose="020B0604020202020204" pitchFamily="34" charset="0"/>
              <a:buChar char="•"/>
            </a:pPr>
            <a:r>
              <a:rPr lang="en-US" sz="1900" i="0">
                <a:effectLst/>
              </a:rPr>
              <a:t>Fear of technological malfunctions</a:t>
            </a:r>
            <a:endParaRPr lang="en-US" sz="1900"/>
          </a:p>
        </p:txBody>
      </p:sp>
      <p:pic>
        <p:nvPicPr>
          <p:cNvPr id="5" name="Picture 4">
            <a:extLst>
              <a:ext uri="{FF2B5EF4-FFF2-40B4-BE49-F238E27FC236}">
                <a16:creationId xmlns:a16="http://schemas.microsoft.com/office/drawing/2014/main" id="{CC55FAA8-B542-8EC1-7466-234092E1FB4A}"/>
              </a:ext>
            </a:extLst>
          </p:cNvPr>
          <p:cNvPicPr>
            <a:picLocks noChangeAspect="1"/>
          </p:cNvPicPr>
          <p:nvPr/>
        </p:nvPicPr>
        <p:blipFill>
          <a:blip r:embed="rId2"/>
          <a:stretch>
            <a:fillRect/>
          </a:stretch>
        </p:blipFill>
        <p:spPr>
          <a:xfrm>
            <a:off x="6584925" y="489118"/>
            <a:ext cx="5056056" cy="5466007"/>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76E294-6C0E-9075-D0F6-54BFF6265AD7}"/>
              </a:ext>
            </a:extLst>
          </p:cNvPr>
          <p:cNvSpPr txBox="1"/>
          <p:nvPr/>
        </p:nvSpPr>
        <p:spPr>
          <a:xfrm>
            <a:off x="6443134" y="5986210"/>
            <a:ext cx="5681134" cy="369332"/>
          </a:xfrm>
          <a:prstGeom prst="rect">
            <a:avLst/>
          </a:prstGeom>
          <a:noFill/>
        </p:spPr>
        <p:txBody>
          <a:bodyPr wrap="square" rtlCol="0">
            <a:spAutoFit/>
          </a:bodyPr>
          <a:lstStyle/>
          <a:p>
            <a:r>
              <a:rPr lang="en-US" sz="900" dirty="0"/>
              <a:t>Reference: </a:t>
            </a:r>
            <a:r>
              <a:rPr lang="en-US" sz="900" dirty="0">
                <a:effectLst/>
                <a:latin typeface="Aptos" panose="020B0004020202020204" pitchFamily="34" charset="0"/>
                <a:ea typeface="Aptos" panose="020B0004020202020204" pitchFamily="34" charset="0"/>
                <a:cs typeface="Mangal" panose="02040503050203030202" pitchFamily="18" charset="0"/>
                <a:hlinkClick r:id="rId3"/>
              </a:rPr>
              <a:t>https://www.bbvaopenmind.com/en/technology/digital-world/psychological-impacts-of-using-ai/</a:t>
            </a:r>
            <a:endParaRPr lang="en-US" sz="900" dirty="0">
              <a:effectLst/>
              <a:latin typeface="Aptos" panose="020B0004020202020204" pitchFamily="34" charset="0"/>
              <a:ea typeface="Aptos" panose="020B0004020202020204" pitchFamily="34" charset="0"/>
              <a:cs typeface="Mangal" panose="02040503050203030202" pitchFamily="18" charset="0"/>
            </a:endParaRPr>
          </a:p>
          <a:p>
            <a:endParaRPr lang="en-US" sz="900" dirty="0"/>
          </a:p>
        </p:txBody>
      </p:sp>
    </p:spTree>
    <p:extLst>
      <p:ext uri="{BB962C8B-B14F-4D97-AF65-F5344CB8AC3E}">
        <p14:creationId xmlns:p14="http://schemas.microsoft.com/office/powerpoint/2010/main" val="391875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9475B0-EB78-5A9D-88AB-514D599BFA2F}"/>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i="0">
                <a:effectLst/>
                <a:latin typeface="+mj-lt"/>
                <a:ea typeface="+mj-ea"/>
                <a:cs typeface="+mj-cs"/>
              </a:rPr>
              <a:t>Factors Influencing Psychological Impact</a:t>
            </a:r>
          </a:p>
        </p:txBody>
      </p:sp>
      <p:pic>
        <p:nvPicPr>
          <p:cNvPr id="7" name="Picture 6" descr="A group of multi coloured wooden stick figures">
            <a:extLst>
              <a:ext uri="{FF2B5EF4-FFF2-40B4-BE49-F238E27FC236}">
                <a16:creationId xmlns:a16="http://schemas.microsoft.com/office/drawing/2014/main" id="{D8664FD0-4675-B6BF-C1BD-4F96AA587CB1}"/>
              </a:ext>
            </a:extLst>
          </p:cNvPr>
          <p:cNvPicPr>
            <a:picLocks noChangeAspect="1"/>
          </p:cNvPicPr>
          <p:nvPr/>
        </p:nvPicPr>
        <p:blipFill rotWithShape="1">
          <a:blip r:embed="rId2"/>
          <a:srcRect l="12053" r="2618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9267F0F3-B42A-CCA0-BAC5-C82C00338636}"/>
              </a:ext>
            </a:extLst>
          </p:cNvPr>
          <p:cNvSpPr txBox="1"/>
          <p:nvPr/>
        </p:nvSpPr>
        <p:spPr>
          <a:xfrm>
            <a:off x="6513788" y="2333297"/>
            <a:ext cx="4840010" cy="3843666"/>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i="0" dirty="0">
                <a:effectLst/>
              </a:rPr>
              <a:t>Design and appearance</a:t>
            </a:r>
          </a:p>
          <a:p>
            <a:pPr marL="285750" indent="-228600">
              <a:lnSpc>
                <a:spcPct val="90000"/>
              </a:lnSpc>
              <a:spcAft>
                <a:spcPts val="600"/>
              </a:spcAft>
              <a:buFont typeface="Arial" panose="020B0604020202020204" pitchFamily="34" charset="0"/>
              <a:buChar char="•"/>
            </a:pPr>
            <a:r>
              <a:rPr lang="en-US" sz="2000" i="0" dirty="0">
                <a:effectLst/>
              </a:rPr>
              <a:t>Context of interaction</a:t>
            </a:r>
            <a:endParaRPr lang="en-US" sz="2000" dirty="0"/>
          </a:p>
          <a:p>
            <a:pPr marL="285750" indent="-228600">
              <a:lnSpc>
                <a:spcPct val="90000"/>
              </a:lnSpc>
              <a:spcAft>
                <a:spcPts val="600"/>
              </a:spcAft>
              <a:buFont typeface="Arial" panose="020B0604020202020204" pitchFamily="34" charset="0"/>
              <a:buChar char="•"/>
            </a:pPr>
            <a:r>
              <a:rPr lang="en-US" sz="2000" i="0" dirty="0">
                <a:effectLst/>
              </a:rPr>
              <a:t>User expectations</a:t>
            </a:r>
          </a:p>
          <a:p>
            <a:pPr marL="285750" indent="-228600">
              <a:lnSpc>
                <a:spcPct val="90000"/>
              </a:lnSpc>
              <a:spcAft>
                <a:spcPts val="600"/>
              </a:spcAft>
              <a:buFont typeface="Arial" panose="020B0604020202020204" pitchFamily="34" charset="0"/>
              <a:buChar char="•"/>
            </a:pPr>
            <a:r>
              <a:rPr lang="en-US" sz="2000" i="0" dirty="0">
                <a:effectLst/>
              </a:rPr>
              <a:t>Intention and purpose</a:t>
            </a:r>
            <a:endParaRPr lang="en-US" sz="2000" dirty="0"/>
          </a:p>
          <a:p>
            <a:pPr marL="285750" indent="-228600">
              <a:lnSpc>
                <a:spcPct val="90000"/>
              </a:lnSpc>
              <a:spcAft>
                <a:spcPts val="600"/>
              </a:spcAft>
              <a:buFont typeface="Arial" panose="020B0604020202020204" pitchFamily="34" charset="0"/>
              <a:buChar char="•"/>
            </a:pPr>
            <a:r>
              <a:rPr lang="en-US" sz="2000" i="0" dirty="0">
                <a:effectLst/>
              </a:rPr>
              <a:t>Communication skills</a:t>
            </a:r>
          </a:p>
          <a:p>
            <a:pPr marL="285750" indent="-228600">
              <a:lnSpc>
                <a:spcPct val="90000"/>
              </a:lnSpc>
              <a:spcAft>
                <a:spcPts val="600"/>
              </a:spcAft>
              <a:buFont typeface="Arial" panose="020B0604020202020204" pitchFamily="34" charset="0"/>
              <a:buChar char="•"/>
            </a:pPr>
            <a:r>
              <a:rPr lang="en-US" sz="2000" i="0" dirty="0">
                <a:effectLst/>
              </a:rPr>
              <a:t>Adaptability and learning</a:t>
            </a:r>
            <a:endParaRPr lang="en-US" sz="2000" dirty="0"/>
          </a:p>
          <a:p>
            <a:pPr marL="285750" indent="-228600">
              <a:lnSpc>
                <a:spcPct val="90000"/>
              </a:lnSpc>
              <a:spcAft>
                <a:spcPts val="600"/>
              </a:spcAft>
              <a:buFont typeface="Arial" panose="020B0604020202020204" pitchFamily="34" charset="0"/>
              <a:buChar char="•"/>
            </a:pPr>
            <a:r>
              <a:rPr lang="en-US" sz="2000" i="0" dirty="0">
                <a:effectLst/>
              </a:rPr>
              <a:t>Transparency in functionality</a:t>
            </a:r>
          </a:p>
          <a:p>
            <a:pPr marL="285750" indent="-228600">
              <a:lnSpc>
                <a:spcPct val="90000"/>
              </a:lnSpc>
              <a:spcAft>
                <a:spcPts val="600"/>
              </a:spcAft>
              <a:buFont typeface="Arial" panose="020B0604020202020204" pitchFamily="34" charset="0"/>
              <a:buChar char="•"/>
            </a:pPr>
            <a:r>
              <a:rPr lang="en-US" sz="2000" i="0" dirty="0">
                <a:effectLst/>
              </a:rPr>
              <a:t>Cultural sensitivity</a:t>
            </a:r>
            <a:endParaRPr lang="en-US" sz="2000" dirty="0"/>
          </a:p>
          <a:p>
            <a:pPr marL="285750" indent="-228600">
              <a:lnSpc>
                <a:spcPct val="90000"/>
              </a:lnSpc>
              <a:spcAft>
                <a:spcPts val="600"/>
              </a:spcAft>
              <a:buFont typeface="Arial" panose="020B0604020202020204" pitchFamily="34" charset="0"/>
              <a:buChar char="•"/>
            </a:pPr>
            <a:r>
              <a:rPr lang="en-US" sz="2000" i="0" dirty="0">
                <a:effectLst/>
              </a:rPr>
              <a:t>Personalization and customization</a:t>
            </a:r>
            <a:endParaRPr lang="en-US" sz="2000" dirty="0"/>
          </a:p>
        </p:txBody>
      </p:sp>
    </p:spTree>
    <p:extLst>
      <p:ext uri="{BB962C8B-B14F-4D97-AF65-F5344CB8AC3E}">
        <p14:creationId xmlns:p14="http://schemas.microsoft.com/office/powerpoint/2010/main" val="267082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DCA6D1-F08A-6C79-FD1F-2A701E98F3BA}"/>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FFFFFF"/>
                </a:solidFill>
                <a:latin typeface="+mj-lt"/>
                <a:ea typeface="+mj-ea"/>
                <a:cs typeface="+mj-cs"/>
              </a:rPr>
              <a:t>Negative Impact Scenarios</a:t>
            </a:r>
          </a:p>
        </p:txBody>
      </p:sp>
      <p:sp>
        <p:nvSpPr>
          <p:cNvPr id="3" name="TextBox 2">
            <a:extLst>
              <a:ext uri="{FF2B5EF4-FFF2-40B4-BE49-F238E27FC236}">
                <a16:creationId xmlns:a16="http://schemas.microsoft.com/office/drawing/2014/main" id="{90316CBD-F8BD-D8E5-D212-B9005834CC4E}"/>
              </a:ext>
            </a:extLst>
          </p:cNvPr>
          <p:cNvSpPr txBox="1"/>
          <p:nvPr/>
        </p:nvSpPr>
        <p:spPr>
          <a:xfrm>
            <a:off x="761999" y="2073295"/>
            <a:ext cx="10109201" cy="3684670"/>
          </a:xfrm>
          <a:prstGeom prst="rect">
            <a:avLst/>
          </a:prstGeom>
        </p:spPr>
        <p:txBody>
          <a:bodyPr vert="horz" lIns="91440" tIns="45720" rIns="91440" bIns="45720" rtlCol="0" anchor="ctr">
            <a:normAutofit lnSpcReduction="10000"/>
          </a:bodyPr>
          <a:lstStyle/>
          <a:p>
            <a:pPr>
              <a:lnSpc>
                <a:spcPct val="90000"/>
              </a:lnSpc>
              <a:spcAft>
                <a:spcPts val="600"/>
              </a:spcAft>
            </a:pPr>
            <a:r>
              <a:rPr lang="en-US" sz="2000" b="1" i="0" dirty="0">
                <a:effectLst/>
              </a:rPr>
              <a:t>1. Technical Failures and Frustration: Bottle Handover Task</a:t>
            </a:r>
            <a:endParaRPr lang="en-US" sz="2000" b="0" i="0" dirty="0">
              <a:effectLst/>
            </a:endParaRPr>
          </a:p>
          <a:p>
            <a:pPr>
              <a:lnSpc>
                <a:spcPct val="90000"/>
              </a:lnSpc>
              <a:spcAft>
                <a:spcPts val="600"/>
              </a:spcAft>
            </a:pPr>
            <a:r>
              <a:rPr lang="en-US" sz="2000" b="1" i="0" dirty="0">
                <a:effectLst/>
              </a:rPr>
              <a:t>Scenario:</a:t>
            </a:r>
            <a:endParaRPr lang="en-US" sz="2000" b="0" i="0" dirty="0">
              <a:effectLst/>
            </a:endParaRPr>
          </a:p>
          <a:p>
            <a:pPr marL="514350" lvl="1">
              <a:lnSpc>
                <a:spcPct val="90000"/>
              </a:lnSpc>
              <a:spcAft>
                <a:spcPts val="600"/>
              </a:spcAft>
            </a:pPr>
            <a:r>
              <a:rPr lang="en-US" sz="2000" b="0" i="0" dirty="0">
                <a:effectLst/>
              </a:rPr>
              <a:t>Participants engage in a bottle handover task with a robot, expecting smooth interaction.</a:t>
            </a:r>
          </a:p>
          <a:p>
            <a:pPr>
              <a:lnSpc>
                <a:spcPct val="90000"/>
              </a:lnSpc>
              <a:spcAft>
                <a:spcPts val="600"/>
              </a:spcAft>
            </a:pPr>
            <a:r>
              <a:rPr lang="en-US" sz="2000" b="1" i="0" dirty="0">
                <a:effectLst/>
              </a:rPr>
              <a:t>Events:</a:t>
            </a:r>
            <a:endParaRPr lang="en-US" sz="2000" b="0" i="0" dirty="0">
              <a:effectLst/>
            </a:endParaRPr>
          </a:p>
          <a:p>
            <a:pPr marL="514350" lvl="1">
              <a:lnSpc>
                <a:spcPct val="90000"/>
              </a:lnSpc>
              <a:spcAft>
                <a:spcPts val="600"/>
              </a:spcAft>
            </a:pPr>
            <a:r>
              <a:rPr lang="en-US" sz="2000" b="0" i="0" dirty="0">
                <a:effectLst/>
              </a:rPr>
              <a:t>Robot commits technical errors such as dropping the bottle or moving to the wrong location during handover.</a:t>
            </a:r>
          </a:p>
          <a:p>
            <a:pPr>
              <a:lnSpc>
                <a:spcPct val="90000"/>
              </a:lnSpc>
              <a:spcAft>
                <a:spcPts val="600"/>
              </a:spcAft>
            </a:pPr>
            <a:r>
              <a:rPr lang="en-US" sz="2000" b="1" i="0" dirty="0">
                <a:effectLst/>
              </a:rPr>
              <a:t>Impact:</a:t>
            </a:r>
            <a:endParaRPr lang="en-US" sz="2000" b="0" i="0" dirty="0">
              <a:effectLst/>
            </a:endParaRPr>
          </a:p>
          <a:p>
            <a:pPr marL="514350" lvl="1">
              <a:lnSpc>
                <a:spcPct val="90000"/>
              </a:lnSpc>
              <a:spcAft>
                <a:spcPts val="600"/>
              </a:spcAft>
            </a:pPr>
            <a:r>
              <a:rPr lang="en-US" sz="2000" b="0" i="0" dirty="0">
                <a:effectLst/>
              </a:rPr>
              <a:t>Participants experience immediate frustration due to technical failures, evidenced by facial expressions and reactions.</a:t>
            </a:r>
          </a:p>
          <a:p>
            <a:pPr marL="514350" lvl="1">
              <a:lnSpc>
                <a:spcPct val="90000"/>
              </a:lnSpc>
              <a:spcAft>
                <a:spcPts val="600"/>
              </a:spcAft>
            </a:pPr>
            <a:r>
              <a:rPr lang="en-US" sz="2000" b="0" i="0" dirty="0">
                <a:effectLst/>
              </a:rPr>
              <a:t>Frustration leads to decreased task productivity, longer decision-making times, and lower satisfaction with the interaction.</a:t>
            </a:r>
          </a:p>
        </p:txBody>
      </p:sp>
      <p:sp>
        <p:nvSpPr>
          <p:cNvPr id="5" name="TextBox 4">
            <a:extLst>
              <a:ext uri="{FF2B5EF4-FFF2-40B4-BE49-F238E27FC236}">
                <a16:creationId xmlns:a16="http://schemas.microsoft.com/office/drawing/2014/main" id="{DEDFC097-5351-727F-CA6B-C77B54FCA9A0}"/>
              </a:ext>
            </a:extLst>
          </p:cNvPr>
          <p:cNvSpPr txBox="1"/>
          <p:nvPr/>
        </p:nvSpPr>
        <p:spPr>
          <a:xfrm>
            <a:off x="524933" y="6488668"/>
            <a:ext cx="10109201" cy="430887"/>
          </a:xfrm>
          <a:prstGeom prst="rect">
            <a:avLst/>
          </a:prstGeom>
          <a:noFill/>
        </p:spPr>
        <p:txBody>
          <a:bodyPr wrap="square" rtlCol="0">
            <a:spAutoFit/>
          </a:bodyPr>
          <a:lstStyle/>
          <a:p>
            <a:r>
              <a:rPr lang="en-US" sz="1100" dirty="0"/>
              <a:t>Reference: </a:t>
            </a:r>
            <a:r>
              <a:rPr lang="en-US" sz="1100" dirty="0">
                <a:effectLst/>
                <a:latin typeface="Aptos" panose="020B0004020202020204" pitchFamily="34" charset="0"/>
                <a:ea typeface="Aptos" panose="020B0004020202020204" pitchFamily="34" charset="0"/>
                <a:cs typeface="Mangal" panose="02040503050203030202" pitchFamily="18" charset="0"/>
                <a:hlinkClick r:id="rId2"/>
              </a:rPr>
              <a:t>https://www.frontiersin.org/journals/psychology/articles/10.3389/fpsyg.2021.640186</a:t>
            </a:r>
            <a:endParaRPr lang="en-US" sz="1100" dirty="0">
              <a:effectLst/>
              <a:latin typeface="Aptos" panose="020B0004020202020204" pitchFamily="34" charset="0"/>
              <a:ea typeface="Aptos" panose="020B0004020202020204" pitchFamily="34" charset="0"/>
              <a:cs typeface="Mangal" panose="02040503050203030202" pitchFamily="18" charset="0"/>
            </a:endParaRPr>
          </a:p>
          <a:p>
            <a:endParaRPr lang="en-US" sz="1100" dirty="0"/>
          </a:p>
        </p:txBody>
      </p:sp>
    </p:spTree>
    <p:extLst>
      <p:ext uri="{BB962C8B-B14F-4D97-AF65-F5344CB8AC3E}">
        <p14:creationId xmlns:p14="http://schemas.microsoft.com/office/powerpoint/2010/main" val="281611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C72D73-180B-9E2B-FB32-3D1C81ADAB8F}"/>
              </a:ext>
            </a:extLst>
          </p:cNvPr>
          <p:cNvSpPr txBox="1"/>
          <p:nvPr/>
        </p:nvSpPr>
        <p:spPr>
          <a:xfrm>
            <a:off x="872066" y="1219200"/>
            <a:ext cx="10430934" cy="4394200"/>
          </a:xfrm>
          <a:prstGeom prst="rect">
            <a:avLst/>
          </a:prstGeom>
        </p:spPr>
        <p:txBody>
          <a:bodyPr vert="horz" lIns="91440" tIns="45720" rIns="91440" bIns="45720" rtlCol="0" anchor="t">
            <a:normAutofit/>
          </a:bodyPr>
          <a:lstStyle/>
          <a:p>
            <a:pPr>
              <a:lnSpc>
                <a:spcPct val="90000"/>
              </a:lnSpc>
              <a:spcAft>
                <a:spcPts val="600"/>
              </a:spcAft>
            </a:pPr>
            <a:r>
              <a:rPr lang="en-US" sz="2000" b="1" i="0" dirty="0">
                <a:effectLst/>
              </a:rPr>
              <a:t>2. Job Displacement Anxiety with Industrial Automation</a:t>
            </a:r>
            <a:endParaRPr lang="en-US" sz="2000" b="0" i="0" dirty="0">
              <a:effectLst/>
            </a:endParaRPr>
          </a:p>
          <a:p>
            <a:pPr>
              <a:lnSpc>
                <a:spcPct val="90000"/>
              </a:lnSpc>
              <a:spcAft>
                <a:spcPts val="600"/>
              </a:spcAft>
            </a:pPr>
            <a:r>
              <a:rPr lang="en-US" sz="2000" b="1" i="0" dirty="0">
                <a:effectLst/>
              </a:rPr>
              <a:t>Scenario:</a:t>
            </a:r>
            <a:endParaRPr lang="en-US" sz="2000" b="0" i="0" dirty="0">
              <a:effectLst/>
            </a:endParaRPr>
          </a:p>
          <a:p>
            <a:pPr marL="514350" lvl="1">
              <a:lnSpc>
                <a:spcPct val="90000"/>
              </a:lnSpc>
              <a:spcAft>
                <a:spcPts val="600"/>
              </a:spcAft>
            </a:pPr>
            <a:r>
              <a:rPr lang="en-US" sz="2000" b="0" i="0" dirty="0">
                <a:effectLst/>
              </a:rPr>
              <a:t>Employees in a manufacturing plant witness the introduction of robotic automation, potentially threatening job security.</a:t>
            </a:r>
          </a:p>
          <a:p>
            <a:pPr>
              <a:lnSpc>
                <a:spcPct val="90000"/>
              </a:lnSpc>
              <a:spcAft>
                <a:spcPts val="600"/>
              </a:spcAft>
            </a:pPr>
            <a:r>
              <a:rPr lang="en-US" sz="2000" b="1" i="0" dirty="0">
                <a:effectLst/>
              </a:rPr>
              <a:t>Events:</a:t>
            </a:r>
            <a:endParaRPr lang="en-US" sz="2000" b="0" i="0" dirty="0">
              <a:effectLst/>
            </a:endParaRPr>
          </a:p>
          <a:p>
            <a:pPr marL="514350" lvl="1">
              <a:lnSpc>
                <a:spcPct val="90000"/>
              </a:lnSpc>
              <a:spcAft>
                <a:spcPts val="600"/>
              </a:spcAft>
            </a:pPr>
            <a:r>
              <a:rPr lang="en-US" sz="2000" b="0" i="0" dirty="0">
                <a:effectLst/>
              </a:rPr>
              <a:t>Workers experience anxiety and frustration as automation leads to job displacement and uncertainty about future employment.</a:t>
            </a:r>
          </a:p>
          <a:p>
            <a:pPr>
              <a:lnSpc>
                <a:spcPct val="90000"/>
              </a:lnSpc>
              <a:spcAft>
                <a:spcPts val="600"/>
              </a:spcAft>
            </a:pPr>
            <a:r>
              <a:rPr lang="en-US" sz="2000" b="1" i="0" dirty="0">
                <a:effectLst/>
              </a:rPr>
              <a:t>Impact:</a:t>
            </a:r>
            <a:endParaRPr lang="en-US" sz="2000" b="0" i="0" dirty="0">
              <a:effectLst/>
            </a:endParaRPr>
          </a:p>
          <a:p>
            <a:pPr marL="514350" lvl="1">
              <a:lnSpc>
                <a:spcPct val="90000"/>
              </a:lnSpc>
              <a:spcAft>
                <a:spcPts val="600"/>
              </a:spcAft>
            </a:pPr>
            <a:r>
              <a:rPr lang="en-US" sz="2000" b="0" i="0" dirty="0">
                <a:effectLst/>
              </a:rPr>
              <a:t>Frustration arises from perceived lack of control over the situation, leading to decreased motivation and productivity among workers.</a:t>
            </a:r>
          </a:p>
          <a:p>
            <a:pPr marL="514350" lvl="1">
              <a:lnSpc>
                <a:spcPct val="90000"/>
              </a:lnSpc>
              <a:spcAft>
                <a:spcPts val="600"/>
              </a:spcAft>
            </a:pPr>
            <a:r>
              <a:rPr lang="en-US" sz="2000" b="0" i="0" dirty="0">
                <a:effectLst/>
              </a:rPr>
              <a:t>Job displacement anxiety contributes to negative emotions and affects overall workplace morale.</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0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4346C8F-968F-EA61-B179-A2212B4BD91F}"/>
              </a:ext>
            </a:extLst>
          </p:cNvPr>
          <p:cNvSpPr txBox="1"/>
          <p:nvPr/>
        </p:nvSpPr>
        <p:spPr>
          <a:xfrm>
            <a:off x="838201" y="962167"/>
            <a:ext cx="10532532" cy="472743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i="0" dirty="0">
                <a:effectLst/>
              </a:rPr>
              <a:t>3. Trust Issues with Autonomous Vehicles</a:t>
            </a:r>
            <a:endParaRPr lang="en-US" sz="2000" b="0" i="0" dirty="0">
              <a:effectLst/>
            </a:endParaRPr>
          </a:p>
          <a:p>
            <a:pPr indent="-228600">
              <a:lnSpc>
                <a:spcPct val="90000"/>
              </a:lnSpc>
              <a:spcAft>
                <a:spcPts val="600"/>
              </a:spcAft>
              <a:buFont typeface="Arial" panose="020B0604020202020204" pitchFamily="34" charset="0"/>
              <a:buChar char="•"/>
            </a:pPr>
            <a:r>
              <a:rPr lang="en-US" sz="2000" b="1" i="0" dirty="0">
                <a:effectLst/>
              </a:rPr>
              <a:t>Scenario:</a:t>
            </a:r>
            <a:endParaRPr lang="en-US" sz="2000" b="0" i="0" dirty="0">
              <a:effectLst/>
            </a:endParaRPr>
          </a:p>
          <a:p>
            <a:pPr marL="742950" lvl="1" indent="-228600">
              <a:lnSpc>
                <a:spcPct val="90000"/>
              </a:lnSpc>
              <a:spcAft>
                <a:spcPts val="600"/>
              </a:spcAft>
              <a:buFont typeface="Arial" panose="020B0604020202020204" pitchFamily="34" charset="0"/>
              <a:buChar char="•"/>
            </a:pPr>
            <a:r>
              <a:rPr lang="en-US" sz="2000" b="0" i="0" dirty="0">
                <a:effectLst/>
              </a:rPr>
              <a:t>Individuals encounter autonomous vehicles on roads, experiencing uncertainty and trust issues.</a:t>
            </a:r>
          </a:p>
          <a:p>
            <a:pPr indent="-228600">
              <a:lnSpc>
                <a:spcPct val="90000"/>
              </a:lnSpc>
              <a:spcAft>
                <a:spcPts val="600"/>
              </a:spcAft>
              <a:buFont typeface="Arial" panose="020B0604020202020204" pitchFamily="34" charset="0"/>
              <a:buChar char="•"/>
            </a:pPr>
            <a:r>
              <a:rPr lang="en-US" sz="2000" b="1" i="0" dirty="0">
                <a:effectLst/>
              </a:rPr>
              <a:t>Events:</a:t>
            </a:r>
            <a:endParaRPr lang="en-US" sz="2000" b="0" i="0" dirty="0">
              <a:effectLst/>
            </a:endParaRPr>
          </a:p>
          <a:p>
            <a:pPr marL="742950" lvl="1" indent="-228600">
              <a:lnSpc>
                <a:spcPct val="90000"/>
              </a:lnSpc>
              <a:spcAft>
                <a:spcPts val="600"/>
              </a:spcAft>
              <a:buFont typeface="Arial" panose="020B0604020202020204" pitchFamily="34" charset="0"/>
              <a:buChar char="•"/>
            </a:pPr>
            <a:r>
              <a:rPr lang="en-US" sz="2000" b="0" i="0" dirty="0">
                <a:effectLst/>
              </a:rPr>
              <a:t>Users exhibit frustration and anxiety when autonomous vehicles display unpredictable behaviors or errors during operation.</a:t>
            </a:r>
          </a:p>
          <a:p>
            <a:pPr indent="-228600">
              <a:lnSpc>
                <a:spcPct val="90000"/>
              </a:lnSpc>
              <a:spcAft>
                <a:spcPts val="600"/>
              </a:spcAft>
              <a:buFont typeface="Arial" panose="020B0604020202020204" pitchFamily="34" charset="0"/>
              <a:buChar char="•"/>
            </a:pPr>
            <a:r>
              <a:rPr lang="en-US" sz="2000" b="1" i="0" dirty="0">
                <a:effectLst/>
              </a:rPr>
              <a:t>Impact:</a:t>
            </a:r>
            <a:endParaRPr lang="en-US" sz="2000" b="0" i="0" dirty="0">
              <a:effectLst/>
            </a:endParaRPr>
          </a:p>
          <a:p>
            <a:pPr marL="742950" lvl="1" indent="-228600">
              <a:lnSpc>
                <a:spcPct val="90000"/>
              </a:lnSpc>
              <a:spcAft>
                <a:spcPts val="600"/>
              </a:spcAft>
              <a:buFont typeface="Arial" panose="020B0604020202020204" pitchFamily="34" charset="0"/>
              <a:buChar char="•"/>
            </a:pPr>
            <a:r>
              <a:rPr lang="en-US" sz="2000" b="0" i="0" dirty="0">
                <a:effectLst/>
              </a:rPr>
              <a:t>Frustration arises from perceived lack of control and trust in the technology, leading to reluctance to adopt autonomous vehicles.</a:t>
            </a:r>
          </a:p>
          <a:p>
            <a:pPr marL="742950" lvl="1" indent="-228600">
              <a:lnSpc>
                <a:spcPct val="90000"/>
              </a:lnSpc>
              <a:spcAft>
                <a:spcPts val="600"/>
              </a:spcAft>
              <a:buFont typeface="Arial" panose="020B0604020202020204" pitchFamily="34" charset="0"/>
              <a:buChar char="•"/>
            </a:pPr>
            <a:r>
              <a:rPr lang="en-US" sz="2000" b="0" i="0" dirty="0">
                <a:effectLst/>
              </a:rPr>
              <a:t>Trust issues with autonomous vehicles contribute to negative perceptions and hinder widespread acceptance.</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60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obot operating a machine">
            <a:extLst>
              <a:ext uri="{FF2B5EF4-FFF2-40B4-BE49-F238E27FC236}">
                <a16:creationId xmlns:a16="http://schemas.microsoft.com/office/drawing/2014/main" id="{DB21FA32-4D30-C80C-9752-98673B58D170}"/>
              </a:ext>
            </a:extLst>
          </p:cNvPr>
          <p:cNvPicPr>
            <a:picLocks noChangeAspect="1"/>
          </p:cNvPicPr>
          <p:nvPr/>
        </p:nvPicPr>
        <p:blipFill rotWithShape="1">
          <a:blip r:embed="rId2"/>
          <a:srcRect l="16288" r="15570" b="1"/>
          <a:stretch/>
        </p:blipFill>
        <p:spPr>
          <a:xfrm>
            <a:off x="6103027" y="10"/>
            <a:ext cx="6088971" cy="6857990"/>
          </a:xfrm>
          <a:prstGeom prst="rect">
            <a:avLst/>
          </a:prstGeom>
        </p:spPr>
      </p:pic>
      <p:sp useBgFill="1">
        <p:nvSpPr>
          <p:cNvPr id="26" name="Rectangle 2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6D7133-CD68-D933-DEE8-565CA444B6DA}"/>
              </a:ext>
            </a:extLst>
          </p:cNvPr>
          <p:cNvSpPr txBox="1"/>
          <p:nvPr/>
        </p:nvSpPr>
        <p:spPr>
          <a:xfrm>
            <a:off x="761801" y="328512"/>
            <a:ext cx="4778387" cy="16289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0" dirty="0">
                <a:effectLst/>
                <a:latin typeface="+mj-lt"/>
                <a:ea typeface="+mj-ea"/>
                <a:cs typeface="+mj-cs"/>
              </a:rPr>
              <a:t>Future Trends</a:t>
            </a:r>
          </a:p>
        </p:txBody>
      </p:sp>
      <p:sp>
        <p:nvSpPr>
          <p:cNvPr id="4" name="TextBox 3">
            <a:extLst>
              <a:ext uri="{FF2B5EF4-FFF2-40B4-BE49-F238E27FC236}">
                <a16:creationId xmlns:a16="http://schemas.microsoft.com/office/drawing/2014/main" id="{78EA1F6F-EBC5-F11D-F22A-752750F223F3}"/>
              </a:ext>
            </a:extLst>
          </p:cNvPr>
          <p:cNvSpPr txBox="1"/>
          <p:nvPr/>
        </p:nvSpPr>
        <p:spPr>
          <a:xfrm>
            <a:off x="761801" y="2884929"/>
            <a:ext cx="4659756" cy="337413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i="0" dirty="0">
                <a:effectLst/>
              </a:rPr>
              <a:t>Enhanced emotional intelligence in robots</a:t>
            </a:r>
          </a:p>
          <a:p>
            <a:pPr marL="285750" indent="-228600">
              <a:lnSpc>
                <a:spcPct val="90000"/>
              </a:lnSpc>
              <a:spcAft>
                <a:spcPts val="600"/>
              </a:spcAft>
              <a:buFont typeface="Arial" panose="020B0604020202020204" pitchFamily="34" charset="0"/>
              <a:buChar char="•"/>
            </a:pPr>
            <a:r>
              <a:rPr lang="en-US" sz="2000" i="0" dirty="0">
                <a:effectLst/>
              </a:rPr>
              <a:t>Personalized interaction and adaptability</a:t>
            </a:r>
          </a:p>
          <a:p>
            <a:pPr marL="285750" indent="-228600">
              <a:lnSpc>
                <a:spcPct val="90000"/>
              </a:lnSpc>
              <a:spcAft>
                <a:spcPts val="600"/>
              </a:spcAft>
              <a:buFont typeface="Arial" panose="020B0604020202020204" pitchFamily="34" charset="0"/>
              <a:buChar char="•"/>
            </a:pPr>
            <a:r>
              <a:rPr lang="en-US" sz="2000" i="0" dirty="0">
                <a:effectLst/>
              </a:rPr>
              <a:t>Integration of virtual and augmented reality</a:t>
            </a:r>
          </a:p>
          <a:p>
            <a:pPr marL="285750" indent="-228600">
              <a:lnSpc>
                <a:spcPct val="90000"/>
              </a:lnSpc>
              <a:spcAft>
                <a:spcPts val="600"/>
              </a:spcAft>
              <a:buFont typeface="Arial" panose="020B0604020202020204" pitchFamily="34" charset="0"/>
              <a:buChar char="•"/>
            </a:pPr>
            <a:r>
              <a:rPr lang="en-US" sz="2000" i="0" dirty="0">
                <a:effectLst/>
              </a:rPr>
              <a:t>Collaborative cognitive robotics</a:t>
            </a:r>
          </a:p>
          <a:p>
            <a:pPr marL="285750" indent="-228600">
              <a:lnSpc>
                <a:spcPct val="90000"/>
              </a:lnSpc>
              <a:spcAft>
                <a:spcPts val="600"/>
              </a:spcAft>
              <a:buFont typeface="Arial" panose="020B0604020202020204" pitchFamily="34" charset="0"/>
              <a:buChar char="•"/>
            </a:pPr>
            <a:r>
              <a:rPr lang="en-US" sz="2000" i="0" dirty="0">
                <a:effectLst/>
              </a:rPr>
              <a:t>Ethical and transparent AI design</a:t>
            </a:r>
          </a:p>
          <a:p>
            <a:pPr marL="285750" indent="-228600">
              <a:lnSpc>
                <a:spcPct val="90000"/>
              </a:lnSpc>
              <a:spcAft>
                <a:spcPts val="600"/>
              </a:spcAft>
              <a:buFont typeface="Arial" panose="020B0604020202020204" pitchFamily="34" charset="0"/>
              <a:buChar char="•"/>
            </a:pPr>
            <a:r>
              <a:rPr lang="en-US" sz="2000" i="0" dirty="0">
                <a:effectLst/>
              </a:rPr>
              <a:t>Continuous learning and improvement</a:t>
            </a:r>
          </a:p>
        </p:txBody>
      </p:sp>
    </p:spTree>
    <p:extLst>
      <p:ext uri="{BB962C8B-B14F-4D97-AF65-F5344CB8AC3E}">
        <p14:creationId xmlns:p14="http://schemas.microsoft.com/office/powerpoint/2010/main" val="136474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0228774-3C89-B830-38C7-9F2074B2073C}"/>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CONCLUSION</a:t>
            </a:r>
          </a:p>
        </p:txBody>
      </p:sp>
      <p:sp>
        <p:nvSpPr>
          <p:cNvPr id="3" name="Rectangle 1">
            <a:extLst>
              <a:ext uri="{FF2B5EF4-FFF2-40B4-BE49-F238E27FC236}">
                <a16:creationId xmlns:a16="http://schemas.microsoft.com/office/drawing/2014/main" id="{92C17642-85B9-79F7-1203-CDAD5ACE2E68}"/>
              </a:ext>
            </a:extLst>
          </p:cNvPr>
          <p:cNvSpPr>
            <a:spLocks noChangeArrowheads="1"/>
          </p:cNvSpPr>
          <p:nvPr/>
        </p:nvSpPr>
        <p:spPr bwMode="auto">
          <a:xfrm>
            <a:off x="1092199" y="1971064"/>
            <a:ext cx="9724031" cy="36833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effectLst/>
              </a:rPr>
              <a:t>As human-robot contact evolves, these future tendencies have the potential to influence the psychological impact of these interactions. By combining innovative technology, moral reflection, and user-centered design, positive psychological effects can be achieved, promoting a positive and peaceful coexistence of humans and robots.</a:t>
            </a:r>
          </a:p>
        </p:txBody>
      </p:sp>
    </p:spTree>
    <p:extLst>
      <p:ext uri="{BB962C8B-B14F-4D97-AF65-F5344CB8AC3E}">
        <p14:creationId xmlns:p14="http://schemas.microsoft.com/office/powerpoint/2010/main" val="227519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8B61CB-7008-7D74-4799-582620443507}"/>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References</a:t>
            </a:r>
          </a:p>
        </p:txBody>
      </p:sp>
      <p:sp>
        <p:nvSpPr>
          <p:cNvPr id="4" name="TextBox 3">
            <a:extLst>
              <a:ext uri="{FF2B5EF4-FFF2-40B4-BE49-F238E27FC236}">
                <a16:creationId xmlns:a16="http://schemas.microsoft.com/office/drawing/2014/main" id="{110230D3-1F4E-6E61-118A-A94AF0FB36CE}"/>
              </a:ext>
            </a:extLst>
          </p:cNvPr>
          <p:cNvSpPr txBox="1"/>
          <p:nvPr/>
        </p:nvSpPr>
        <p:spPr>
          <a:xfrm>
            <a:off x="1371599" y="2318197"/>
            <a:ext cx="10210801" cy="4040270"/>
          </a:xfrm>
          <a:prstGeom prst="rect">
            <a:avLst/>
          </a:prstGeom>
        </p:spPr>
        <p:txBody>
          <a:bodyPr vert="horz" lIns="91440" tIns="45720" rIns="91440" bIns="45720" rtlCol="0" anchor="ctr">
            <a:normAutofit/>
          </a:bodyPr>
          <a:lstStyle/>
          <a:p>
            <a:pPr>
              <a:lnSpc>
                <a:spcPct val="90000"/>
              </a:lnSpc>
            </a:pPr>
            <a:endParaRPr lang="en-US" sz="1400" dirty="0"/>
          </a:p>
        </p:txBody>
      </p:sp>
      <p:sp>
        <p:nvSpPr>
          <p:cNvPr id="6" name="TextBox 5">
            <a:extLst>
              <a:ext uri="{FF2B5EF4-FFF2-40B4-BE49-F238E27FC236}">
                <a16:creationId xmlns:a16="http://schemas.microsoft.com/office/drawing/2014/main" id="{4C12BD46-669B-C33F-E247-8BFB223E1133}"/>
              </a:ext>
            </a:extLst>
          </p:cNvPr>
          <p:cNvSpPr txBox="1"/>
          <p:nvPr/>
        </p:nvSpPr>
        <p:spPr>
          <a:xfrm>
            <a:off x="373106" y="2082799"/>
            <a:ext cx="11319361" cy="3970318"/>
          </a:xfrm>
          <a:prstGeom prst="rect">
            <a:avLst/>
          </a:prstGeom>
          <a:noFill/>
        </p:spPr>
        <p:txBody>
          <a:bodyPr wrap="square">
            <a:spAutoFit/>
          </a:bodyPr>
          <a:lstStyle/>
          <a:p>
            <a:r>
              <a:rPr lang="en-US" sz="1400" dirty="0"/>
              <a:t>[1] </a:t>
            </a:r>
            <a:r>
              <a:rPr lang="en-US" sz="1400" dirty="0" err="1"/>
              <a:t>Vasic</a:t>
            </a:r>
            <a:r>
              <a:rPr lang="en-US" sz="1400" dirty="0"/>
              <a:t> M, </a:t>
            </a:r>
            <a:r>
              <a:rPr lang="en-US" sz="1400" dirty="0" err="1"/>
              <a:t>Billard</a:t>
            </a:r>
            <a:r>
              <a:rPr lang="en-US" sz="1400" dirty="0"/>
              <a:t> A. Safety issues in human-robot interactions. 2013 IEEE International Conference on Robotics and Automation [Internet]. 2013 [cited 2024 Feb 27]. p. 197–204. Available from: https://ieeexplore.ieee.org/document/6630576 </a:t>
            </a:r>
          </a:p>
          <a:p>
            <a:r>
              <a:rPr lang="en-US" sz="1400" dirty="0"/>
              <a:t>[2] Noh D, Shim M-S. Effectiveness of Robot Interventions for Cognitive and Psychological Outcomes among Older Adults with Cognitive Impairment: A Meta-Analysis. Healthcare (Basel). 2023 Aug 19;11(16):2341. PMCID: PMC10454070 </a:t>
            </a:r>
          </a:p>
          <a:p>
            <a:r>
              <a:rPr lang="en-US" sz="1400" dirty="0"/>
              <a:t>[3] Sanders NE, Xie Z, Chen KB. A comparison of the psychological effects of robot motion in physical and virtual environments. Applied Ergonomics. 2023 Oct 1;112:104039. </a:t>
            </a:r>
          </a:p>
          <a:p>
            <a:r>
              <a:rPr lang="en-US" sz="1400" dirty="0"/>
              <a:t>[4] David. Robotic replacement and psychological responses to technology [Internet]. Association of MBAs. 2020 [cited 2024 Feb 27]. Available from: https://www.associationofmbas.com/robotic-replacement-and-psychological-responses-totechnology/ </a:t>
            </a:r>
          </a:p>
          <a:p>
            <a:r>
              <a:rPr lang="en-US" sz="1400" dirty="0"/>
              <a:t>[5] </a:t>
            </a:r>
            <a:r>
              <a:rPr lang="en-US" sz="1400" dirty="0" err="1"/>
              <a:t>Dosso</a:t>
            </a:r>
            <a:r>
              <a:rPr lang="en-US" sz="1400" dirty="0"/>
              <a:t> J, Bandari E, Malhotra A, Guerra G, </a:t>
            </a:r>
            <a:r>
              <a:rPr lang="en-US" sz="1400" dirty="0" err="1"/>
              <a:t>Hoey</a:t>
            </a:r>
            <a:r>
              <a:rPr lang="en-US" sz="1400" dirty="0"/>
              <a:t> J, Michaud F, Prescott T, Robillard J. User perspectives on emotionally aligned social robots for older adults and persons living with dementia. Journal of rehabilitation and assistive technologies engineering. 2022 Jun 22;9:20556683221108364. </a:t>
            </a:r>
          </a:p>
          <a:p>
            <a:r>
              <a:rPr lang="en-US" sz="1400" dirty="0"/>
              <a:t>[6] </a:t>
            </a:r>
            <a:r>
              <a:rPr lang="en-US" sz="1400" dirty="0" err="1"/>
              <a:t>Banafa</a:t>
            </a:r>
            <a:r>
              <a:rPr lang="en-US" sz="1400" dirty="0"/>
              <a:t> A. Psychological Impacts of Using AI  [Internet]. </a:t>
            </a:r>
            <a:r>
              <a:rPr lang="en-US" sz="1400" dirty="0" err="1"/>
              <a:t>OpenMind</a:t>
            </a:r>
            <a:r>
              <a:rPr lang="en-US" sz="1400" dirty="0"/>
              <a:t>. 2023 [cited 2024 Feb 29]. Available from: </a:t>
            </a:r>
            <a:r>
              <a:rPr lang="en-US" sz="1400" dirty="0">
                <a:hlinkClick r:id="rId2"/>
              </a:rPr>
              <a:t>https://www.bbvaopenmind.com/en/technology/digital-world/psychological-impacts-of-using-ai/</a:t>
            </a:r>
            <a:endParaRPr lang="en-US" sz="1400" dirty="0"/>
          </a:p>
          <a:p>
            <a:r>
              <a:rPr lang="en-US" sz="1400" dirty="0"/>
              <a:t>[7] </a:t>
            </a:r>
            <a:r>
              <a:rPr lang="en-US" sz="1400" dirty="0" err="1"/>
              <a:t>Weidemann</a:t>
            </a:r>
            <a:r>
              <a:rPr lang="en-US" sz="1400" dirty="0"/>
              <a:t> A, </a:t>
            </a:r>
            <a:r>
              <a:rPr lang="en-US" sz="1400" dirty="0" err="1"/>
              <a:t>Rußwinkel</a:t>
            </a:r>
            <a:r>
              <a:rPr lang="en-US" sz="1400" dirty="0"/>
              <a:t> N. The Role of Frustration in Human–Robot Interaction – What Is Needed for a Successful Collaboration? Frontiers in Psychology [Internet]. 2021 [cited 2024 Feb 29];12. Available from: </a:t>
            </a:r>
            <a:r>
              <a:rPr lang="en-US" sz="1400" dirty="0">
                <a:hlinkClick r:id="rId3"/>
              </a:rPr>
              <a:t>https://www.frontiersin.org/journals/psychology/articles/10.3389/fpsyg.2021.640186</a:t>
            </a:r>
            <a:endParaRPr lang="en-US" sz="1400" dirty="0"/>
          </a:p>
          <a:p>
            <a:r>
              <a:rPr lang="en-US" sz="1400" dirty="0"/>
              <a:t>[8]Human-Robot Interaction [Internet]. [cited 2024 Feb 29]. Available from: </a:t>
            </a:r>
            <a:r>
              <a:rPr lang="en-US" sz="1400" dirty="0">
                <a:hlinkClick r:id="rId4"/>
              </a:rPr>
              <a:t>https://humanrobotinteraction.org</a:t>
            </a:r>
            <a:endParaRPr lang="en-US" sz="1400" dirty="0"/>
          </a:p>
          <a:p>
            <a:endParaRPr lang="en-US" sz="1400" dirty="0"/>
          </a:p>
        </p:txBody>
      </p:sp>
    </p:spTree>
    <p:extLst>
      <p:ext uri="{BB962C8B-B14F-4D97-AF65-F5344CB8AC3E}">
        <p14:creationId xmlns:p14="http://schemas.microsoft.com/office/powerpoint/2010/main" val="18273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BCA2A2-8B5F-D863-184D-CA6B32DB1987}"/>
              </a:ext>
            </a:extLst>
          </p:cNvPr>
          <p:cNvSpPr txBox="1"/>
          <p:nvPr/>
        </p:nvSpPr>
        <p:spPr>
          <a:xfrm>
            <a:off x="1136397" y="502020"/>
            <a:ext cx="5323715" cy="16429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a:solidFill>
                  <a:schemeClr val="tx1"/>
                </a:solidFill>
                <a:latin typeface="+mj-lt"/>
                <a:ea typeface="+mj-ea"/>
                <a:cs typeface="+mj-cs"/>
              </a:rPr>
              <a:t>HUMAN ROBOT INTERACTION (HRI)</a:t>
            </a:r>
          </a:p>
        </p:txBody>
      </p:sp>
      <p:sp>
        <p:nvSpPr>
          <p:cNvPr id="3" name="TextBox 2">
            <a:extLst>
              <a:ext uri="{FF2B5EF4-FFF2-40B4-BE49-F238E27FC236}">
                <a16:creationId xmlns:a16="http://schemas.microsoft.com/office/drawing/2014/main" id="{FD1FAB9C-86E0-2047-C933-B15D718D766D}"/>
              </a:ext>
            </a:extLst>
          </p:cNvPr>
          <p:cNvSpPr txBox="1"/>
          <p:nvPr/>
        </p:nvSpPr>
        <p:spPr>
          <a:xfrm>
            <a:off x="1144923" y="2405894"/>
            <a:ext cx="5315189" cy="353508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b="0" dirty="0">
                <a:effectLst/>
              </a:rPr>
              <a:t>The study of interactions between humans and robots.</a:t>
            </a:r>
          </a:p>
          <a:p>
            <a:pPr marL="285750" indent="-228600">
              <a:lnSpc>
                <a:spcPct val="90000"/>
              </a:lnSpc>
              <a:spcAft>
                <a:spcPts val="600"/>
              </a:spcAft>
              <a:buFont typeface="Arial" panose="020B0604020202020204" pitchFamily="34" charset="0"/>
              <a:buChar char="•"/>
            </a:pPr>
            <a:r>
              <a:rPr lang="en-US" sz="2000" b="0" dirty="0">
                <a:effectLst/>
              </a:rPr>
              <a:t>They are ubiquitous, serving roles in healthcare, education, homes, and public spaces.</a:t>
            </a:r>
            <a:endParaRPr lang="en-US" sz="2000" dirty="0"/>
          </a:p>
          <a:p>
            <a:pPr marL="285750" indent="-228600">
              <a:lnSpc>
                <a:spcPct val="90000"/>
              </a:lnSpc>
              <a:spcAft>
                <a:spcPts val="600"/>
              </a:spcAft>
              <a:buFont typeface="Arial" panose="020B0604020202020204" pitchFamily="34" charset="0"/>
              <a:buChar char="•"/>
            </a:pPr>
            <a:r>
              <a:rPr lang="en-US" sz="2000" b="0" dirty="0">
                <a:effectLst/>
              </a:rPr>
              <a:t>The prevalence of robots is reshaping human experiences. </a:t>
            </a:r>
          </a:p>
          <a:p>
            <a:pPr marL="285750" indent="-228600">
              <a:lnSpc>
                <a:spcPct val="90000"/>
              </a:lnSpc>
              <a:spcAft>
                <a:spcPts val="600"/>
              </a:spcAft>
              <a:buFont typeface="Arial" panose="020B0604020202020204" pitchFamily="34" charset="0"/>
              <a:buChar char="•"/>
            </a:pPr>
            <a:r>
              <a:rPr lang="en-US" sz="2000" b="0" dirty="0">
                <a:effectLst/>
              </a:rPr>
              <a:t>In an era where robotics is becoming increasingly integrated into our daily lives, understanding the psychological impact of this interaction is paramount.</a:t>
            </a:r>
            <a:endParaRPr lang="en-US" sz="2000" dirty="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 conceptual framework to evaluate human-robot collaboration | The  International Journal of Advanced Manufacturing Technology">
            <a:extLst>
              <a:ext uri="{FF2B5EF4-FFF2-40B4-BE49-F238E27FC236}">
                <a16:creationId xmlns:a16="http://schemas.microsoft.com/office/drawing/2014/main" id="{27ADB3BF-DA3A-D816-35C1-155843EF4F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53032"/>
            <a:ext cx="4170530" cy="278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6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67AB0A-CA28-CAFB-EBD5-3573590EDCF3}"/>
              </a:ext>
            </a:extLst>
          </p:cNvPr>
          <p:cNvSpPr txBox="1"/>
          <p:nvPr/>
        </p:nvSpPr>
        <p:spPr>
          <a:xfrm>
            <a:off x="5237851" y="-472773"/>
            <a:ext cx="5754896" cy="16675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EVOLUTION OF HRI</a:t>
            </a:r>
          </a:p>
        </p:txBody>
      </p:sp>
      <p:pic>
        <p:nvPicPr>
          <p:cNvPr id="2050" name="Picture 2">
            <a:extLst>
              <a:ext uri="{FF2B5EF4-FFF2-40B4-BE49-F238E27FC236}">
                <a16:creationId xmlns:a16="http://schemas.microsoft.com/office/drawing/2014/main" id="{2BF09758-0A6B-9D09-6BEA-E3946DC39E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816" y="1428950"/>
            <a:ext cx="3876165" cy="2958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72A23D-D231-8E3C-FDB9-6C6DFD5074B1}"/>
              </a:ext>
            </a:extLst>
          </p:cNvPr>
          <p:cNvSpPr txBox="1"/>
          <p:nvPr/>
        </p:nvSpPr>
        <p:spPr>
          <a:xfrm>
            <a:off x="4669971" y="1428951"/>
            <a:ext cx="7424058" cy="4743250"/>
          </a:xfrm>
          <a:prstGeom prst="rect">
            <a:avLst/>
          </a:prstGeom>
        </p:spPr>
        <p:txBody>
          <a:bodyPr vert="horz" lIns="91440" tIns="45720" rIns="91440" bIns="45720" rtlCol="0" anchor="t">
            <a:normAutofit/>
          </a:bodyPr>
          <a:lstStyle/>
          <a:p>
            <a:pPr marL="342900" indent="-285750">
              <a:lnSpc>
                <a:spcPct val="90000"/>
              </a:lnSpc>
              <a:spcAft>
                <a:spcPts val="600"/>
              </a:spcAft>
              <a:buFont typeface="Wingdings" panose="05000000000000000000" pitchFamily="2" charset="2"/>
              <a:buChar char="q"/>
            </a:pPr>
            <a:r>
              <a:rPr lang="en-US" sz="1600" b="0" i="0" dirty="0">
                <a:effectLst/>
              </a:rPr>
              <a:t>Zhang </a:t>
            </a:r>
            <a:r>
              <a:rPr lang="en-US" sz="1600" b="0" i="0" dirty="0" err="1">
                <a:effectLst/>
              </a:rPr>
              <a:t>heng</a:t>
            </a:r>
            <a:r>
              <a:rPr lang="en-US" sz="1600" b="0" i="0" dirty="0">
                <a:effectLst/>
              </a:rPr>
              <a:t> in 78 AD created a robotic cart measuring distance, and during the tang dynasty, yang </a:t>
            </a:r>
            <a:r>
              <a:rPr lang="en-US" sz="1600" b="0" i="0" dirty="0" err="1">
                <a:effectLst/>
              </a:rPr>
              <a:t>wulian</a:t>
            </a:r>
            <a:r>
              <a:rPr lang="en-US" sz="1600" b="0" i="0" dirty="0">
                <a:effectLst/>
              </a:rPr>
              <a:t> crafted a humanoid monk</a:t>
            </a:r>
          </a:p>
          <a:p>
            <a:pPr marL="342900" indent="-285750">
              <a:lnSpc>
                <a:spcPct val="90000"/>
              </a:lnSpc>
              <a:spcAft>
                <a:spcPts val="600"/>
              </a:spcAft>
              <a:buFont typeface="Wingdings" panose="05000000000000000000" pitchFamily="2" charset="2"/>
              <a:buChar char="q"/>
            </a:pPr>
            <a:r>
              <a:rPr lang="en-US" sz="1600" b="0" i="0" dirty="0">
                <a:effectLst/>
              </a:rPr>
              <a:t>Nikola tesla's radio-controlled boat in 1898 was an early example, envisioning a future race of robots doing human labor.</a:t>
            </a:r>
            <a:endParaRPr lang="en-US" sz="1600" dirty="0"/>
          </a:p>
          <a:p>
            <a:pPr marL="342900" indent="-285750">
              <a:lnSpc>
                <a:spcPct val="90000"/>
              </a:lnSpc>
              <a:spcAft>
                <a:spcPts val="600"/>
              </a:spcAft>
              <a:buFont typeface="Wingdings" panose="05000000000000000000" pitchFamily="2" charset="2"/>
              <a:buChar char="q"/>
            </a:pPr>
            <a:r>
              <a:rPr lang="en-US" sz="1600" b="0" i="0" dirty="0">
                <a:effectLst/>
              </a:rPr>
              <a:t>The naval research laboratory's "electric dog" robot in 1923, attempts to remotely pilot bombers during </a:t>
            </a:r>
            <a:r>
              <a:rPr lang="en-US" sz="1600" b="0" i="0" dirty="0" err="1">
                <a:effectLst/>
              </a:rPr>
              <a:t>wwii</a:t>
            </a:r>
            <a:r>
              <a:rPr lang="en-US" sz="1600" b="0" i="0" dirty="0">
                <a:effectLst/>
              </a:rPr>
              <a:t>, and the development of remotely piloted vehicles.</a:t>
            </a:r>
          </a:p>
          <a:p>
            <a:pPr marL="342900" indent="-285750">
              <a:lnSpc>
                <a:spcPct val="90000"/>
              </a:lnSpc>
              <a:spcAft>
                <a:spcPts val="600"/>
              </a:spcAft>
              <a:buFont typeface="Wingdings" panose="05000000000000000000" pitchFamily="2" charset="2"/>
              <a:buChar char="q"/>
            </a:pPr>
            <a:r>
              <a:rPr lang="en-US" sz="1600" b="0" i="0" dirty="0">
                <a:effectLst/>
              </a:rPr>
              <a:t>Early attempts at fully autonomous robots, with </a:t>
            </a:r>
            <a:r>
              <a:rPr lang="en-US" sz="1600" b="0" i="0" dirty="0" err="1">
                <a:effectLst/>
              </a:rPr>
              <a:t>shakey</a:t>
            </a:r>
            <a:r>
              <a:rPr lang="en-US" sz="1600" b="0" i="0" dirty="0">
                <a:effectLst/>
              </a:rPr>
              <a:t> as a notable example navigating a block world in the 1960s.</a:t>
            </a:r>
            <a:endParaRPr lang="en-US" sz="1600" dirty="0"/>
          </a:p>
          <a:p>
            <a:pPr marL="342900" indent="-285750">
              <a:lnSpc>
                <a:spcPct val="90000"/>
              </a:lnSpc>
              <a:spcAft>
                <a:spcPts val="600"/>
              </a:spcAft>
              <a:buFont typeface="Wingdings" panose="05000000000000000000" pitchFamily="2" charset="2"/>
              <a:buChar char="q"/>
            </a:pPr>
            <a:r>
              <a:rPr lang="en-US" sz="1600" b="0" i="0" dirty="0">
                <a:effectLst/>
              </a:rPr>
              <a:t>The emergence of hybrid architectures in the mid-1980s allowed sophisticated reactive behaviors and high-level cognitive reasoning.</a:t>
            </a:r>
          </a:p>
          <a:p>
            <a:pPr marL="342900" indent="-285750">
              <a:lnSpc>
                <a:spcPct val="90000"/>
              </a:lnSpc>
              <a:spcAft>
                <a:spcPts val="600"/>
              </a:spcAft>
              <a:buFont typeface="Wingdings" panose="05000000000000000000" pitchFamily="2" charset="2"/>
              <a:buChar char="q"/>
            </a:pPr>
            <a:r>
              <a:rPr lang="en-US" sz="1600" b="0" i="0" dirty="0">
                <a:effectLst/>
              </a:rPr>
              <a:t>Robust robot platforms for extreme environments, pioneered by </a:t>
            </a:r>
            <a:r>
              <a:rPr lang="en-US" sz="1600" b="0" i="0" dirty="0" err="1">
                <a:effectLst/>
              </a:rPr>
              <a:t>nasa</a:t>
            </a:r>
            <a:r>
              <a:rPr lang="en-US" sz="1600" b="0" i="0" dirty="0">
                <a:effectLst/>
              </a:rPr>
              <a:t> and international space agencies.</a:t>
            </a:r>
            <a:endParaRPr lang="en-US" sz="1600" dirty="0"/>
          </a:p>
          <a:p>
            <a:pPr marL="342900" indent="-285750">
              <a:lnSpc>
                <a:spcPct val="90000"/>
              </a:lnSpc>
              <a:spcAft>
                <a:spcPts val="600"/>
              </a:spcAft>
              <a:buFont typeface="Wingdings" panose="05000000000000000000" pitchFamily="2" charset="2"/>
              <a:buChar char="q"/>
            </a:pPr>
            <a:r>
              <a:rPr lang="en-US" sz="1600" b="0" i="0" dirty="0">
                <a:effectLst/>
              </a:rPr>
              <a:t>Human factors experts explored teleoperation and supervisory control paradigms.</a:t>
            </a:r>
            <a:endParaRPr lang="en-US" sz="1600" dirty="0"/>
          </a:p>
        </p:txBody>
      </p:sp>
      <p:sp>
        <p:nvSpPr>
          <p:cNvPr id="2057" name="Rectangle 205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76155B-CC5F-7459-BB2F-A288136D33FB}"/>
              </a:ext>
            </a:extLst>
          </p:cNvPr>
          <p:cNvSpPr txBox="1"/>
          <p:nvPr/>
        </p:nvSpPr>
        <p:spPr>
          <a:xfrm>
            <a:off x="621816" y="4460418"/>
            <a:ext cx="3755571" cy="800219"/>
          </a:xfrm>
          <a:prstGeom prst="rect">
            <a:avLst/>
          </a:prstGeom>
          <a:noFill/>
        </p:spPr>
        <p:txBody>
          <a:bodyPr wrap="square" rtlCol="0">
            <a:spAutoFit/>
          </a:bodyPr>
          <a:lstStyle/>
          <a:p>
            <a:r>
              <a:rPr lang="en-US" sz="1400" dirty="0">
                <a:effectLst/>
                <a:latin typeface="Aptos" panose="020B0004020202020204" pitchFamily="34" charset="0"/>
                <a:ea typeface="Aptos" panose="020B0004020202020204" pitchFamily="34" charset="0"/>
                <a:cs typeface="Mangal" panose="02040503050203030202" pitchFamily="18" charset="0"/>
              </a:rPr>
              <a:t>Available from: </a:t>
            </a:r>
            <a:r>
              <a:rPr lang="en-US" sz="1400" dirty="0">
                <a:effectLst/>
                <a:latin typeface="Aptos" panose="020B0004020202020204" pitchFamily="34" charset="0"/>
                <a:ea typeface="Aptos" panose="020B0004020202020204" pitchFamily="34" charset="0"/>
                <a:cs typeface="Mangal" panose="02040503050203030202" pitchFamily="18" charset="0"/>
                <a:hlinkClick r:id="rId3"/>
              </a:rPr>
              <a:t>https://humanrobotinteraction.org</a:t>
            </a:r>
            <a:endParaRPr lang="en-US" sz="1400" dirty="0">
              <a:effectLst/>
              <a:latin typeface="Aptos" panose="020B0004020202020204" pitchFamily="34" charset="0"/>
              <a:ea typeface="Aptos" panose="020B0004020202020204" pitchFamily="34" charset="0"/>
              <a:cs typeface="Mangal" panose="02040503050203030202" pitchFamily="18" charset="0"/>
            </a:endParaRPr>
          </a:p>
          <a:p>
            <a:endParaRPr lang="en-US" sz="1800" dirty="0">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425051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E672E0F-2A99-4F74-7778-F96AB2DDA02E}"/>
              </a:ext>
            </a:extLst>
          </p:cNvPr>
          <p:cNvSpPr txBox="1"/>
          <p:nvPr/>
        </p:nvSpPr>
        <p:spPr>
          <a:xfrm>
            <a:off x="1371597" y="552616"/>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0" kern="1200" dirty="0">
                <a:solidFill>
                  <a:srgbClr val="FFFFFF"/>
                </a:solidFill>
                <a:effectLst/>
                <a:latin typeface="+mj-lt"/>
                <a:ea typeface="+mj-ea"/>
                <a:cs typeface="+mj-cs"/>
              </a:rPr>
              <a:t>Emergence of HRI (Mid 1990s - Early 2000s)</a:t>
            </a:r>
          </a:p>
          <a:p>
            <a:pPr>
              <a:lnSpc>
                <a:spcPct val="90000"/>
              </a:lnSpc>
              <a:spcBef>
                <a:spcPct val="0"/>
              </a:spcBef>
              <a:spcAft>
                <a:spcPts val="600"/>
              </a:spcAft>
            </a:pPr>
            <a:endParaRPr lang="en-US" sz="4000" kern="1200" dirty="0">
              <a:solidFill>
                <a:srgbClr val="FFFFFF"/>
              </a:solidFill>
              <a:latin typeface="+mj-lt"/>
              <a:ea typeface="+mj-ea"/>
              <a:cs typeface="+mj-cs"/>
            </a:endParaRPr>
          </a:p>
        </p:txBody>
      </p:sp>
      <p:graphicFrame>
        <p:nvGraphicFramePr>
          <p:cNvPr id="2" name="Diagram 1">
            <a:extLst>
              <a:ext uri="{FF2B5EF4-FFF2-40B4-BE49-F238E27FC236}">
                <a16:creationId xmlns:a16="http://schemas.microsoft.com/office/drawing/2014/main" id="{280766E9-5B9D-BE84-07BD-51A75F3777F8}"/>
              </a:ext>
            </a:extLst>
          </p:cNvPr>
          <p:cNvGraphicFramePr/>
          <p:nvPr>
            <p:extLst>
              <p:ext uri="{D42A27DB-BD31-4B8C-83A1-F6EECF244321}">
                <p14:modId xmlns:p14="http://schemas.microsoft.com/office/powerpoint/2010/main" val="367822245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65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E6AC9C-39F7-A8A0-74F0-0EBDD3DC2180}"/>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00F97D5-4B6D-7495-6BCD-B026AF82F25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0">
                <a:effectLst/>
                <a:latin typeface="+mj-lt"/>
                <a:ea typeface="+mj-ea"/>
                <a:cs typeface="+mj-cs"/>
              </a:rPr>
              <a:t>Types of Human-Robot Interaction</a:t>
            </a:r>
          </a:p>
          <a:p>
            <a:pPr>
              <a:lnSpc>
                <a:spcPct val="90000"/>
              </a:lnSpc>
              <a:spcBef>
                <a:spcPct val="0"/>
              </a:spcBef>
              <a:spcAft>
                <a:spcPts val="600"/>
              </a:spcAft>
            </a:pPr>
            <a:endParaRPr lang="en-US" sz="4400">
              <a:latin typeface="+mj-lt"/>
              <a:ea typeface="+mj-ea"/>
              <a:cs typeface="+mj-cs"/>
            </a:endParaRPr>
          </a:p>
        </p:txBody>
      </p:sp>
      <p:graphicFrame>
        <p:nvGraphicFramePr>
          <p:cNvPr id="5" name="TextBox 2">
            <a:extLst>
              <a:ext uri="{FF2B5EF4-FFF2-40B4-BE49-F238E27FC236}">
                <a16:creationId xmlns:a16="http://schemas.microsoft.com/office/drawing/2014/main" id="{6A5BCAFD-BE69-DD52-9BB5-4EC5C14126BA}"/>
              </a:ext>
            </a:extLst>
          </p:cNvPr>
          <p:cNvGraphicFramePr/>
          <p:nvPr>
            <p:extLst>
              <p:ext uri="{D42A27DB-BD31-4B8C-83A1-F6EECF244321}">
                <p14:modId xmlns:p14="http://schemas.microsoft.com/office/powerpoint/2010/main" val="12501632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40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robot with a face">
            <a:extLst>
              <a:ext uri="{FF2B5EF4-FFF2-40B4-BE49-F238E27FC236}">
                <a16:creationId xmlns:a16="http://schemas.microsoft.com/office/drawing/2014/main" id="{B50DAD06-2B45-9210-1316-48EE479A4237}"/>
              </a:ext>
            </a:extLst>
          </p:cNvPr>
          <p:cNvPicPr>
            <a:picLocks noChangeAspect="1"/>
          </p:cNvPicPr>
          <p:nvPr/>
        </p:nvPicPr>
        <p:blipFill rotWithShape="1">
          <a:blip r:embed="rId2"/>
          <a:srcRect l="1301" r="1" b="1"/>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251D921-5811-5B72-574D-C3494898BCB0}"/>
              </a:ext>
            </a:extLst>
          </p:cNvPr>
          <p:cNvSpPr txBox="1"/>
          <p:nvPr/>
        </p:nvSpPr>
        <p:spPr>
          <a:xfrm>
            <a:off x="838197" y="534289"/>
            <a:ext cx="4604660" cy="176259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i="0" dirty="0">
                <a:effectLst/>
                <a:latin typeface="+mj-lt"/>
                <a:ea typeface="+mj-ea"/>
                <a:cs typeface="+mj-cs"/>
              </a:rPr>
              <a:t>Risks Associated with Human-Robot Interaction (HRI)</a:t>
            </a:r>
          </a:p>
          <a:p>
            <a:pPr>
              <a:lnSpc>
                <a:spcPct val="90000"/>
              </a:lnSpc>
              <a:spcBef>
                <a:spcPct val="0"/>
              </a:spcBef>
              <a:spcAft>
                <a:spcPts val="600"/>
              </a:spcAft>
            </a:pPr>
            <a:endParaRPr lang="en-US" sz="3400" dirty="0">
              <a:latin typeface="+mj-lt"/>
              <a:ea typeface="+mj-ea"/>
              <a:cs typeface="+mj-cs"/>
            </a:endParaRPr>
          </a:p>
        </p:txBody>
      </p:sp>
      <p:sp>
        <p:nvSpPr>
          <p:cNvPr id="4" name="TextBox 3">
            <a:extLst>
              <a:ext uri="{FF2B5EF4-FFF2-40B4-BE49-F238E27FC236}">
                <a16:creationId xmlns:a16="http://schemas.microsoft.com/office/drawing/2014/main" id="{C0BB1241-E095-1E84-B467-CB5070804D6F}"/>
              </a:ext>
            </a:extLst>
          </p:cNvPr>
          <p:cNvSpPr txBox="1"/>
          <p:nvPr/>
        </p:nvSpPr>
        <p:spPr>
          <a:xfrm>
            <a:off x="838200" y="2434201"/>
            <a:ext cx="4833257"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i="0" dirty="0">
                <a:effectLst/>
              </a:rPr>
              <a:t>Physical Safety Concerns</a:t>
            </a:r>
          </a:p>
          <a:p>
            <a:pPr indent="-228600">
              <a:lnSpc>
                <a:spcPct val="90000"/>
              </a:lnSpc>
              <a:spcAft>
                <a:spcPts val="600"/>
              </a:spcAft>
              <a:buFont typeface="Arial" panose="020B0604020202020204" pitchFamily="34" charset="0"/>
              <a:buChar char="•"/>
            </a:pPr>
            <a:r>
              <a:rPr lang="en-US" sz="2000" i="0" dirty="0">
                <a:effectLst/>
              </a:rPr>
              <a:t>Privacy and Data Security</a:t>
            </a:r>
          </a:p>
          <a:p>
            <a:pPr indent="-228600">
              <a:lnSpc>
                <a:spcPct val="90000"/>
              </a:lnSpc>
              <a:spcAft>
                <a:spcPts val="600"/>
              </a:spcAft>
              <a:buFont typeface="Arial" panose="020B0604020202020204" pitchFamily="34" charset="0"/>
              <a:buChar char="•"/>
            </a:pPr>
            <a:r>
              <a:rPr lang="en-US" sz="2000" i="0" dirty="0">
                <a:effectLst/>
              </a:rPr>
              <a:t>Ethical Dilemmas</a:t>
            </a:r>
          </a:p>
          <a:p>
            <a:pPr indent="-228600">
              <a:lnSpc>
                <a:spcPct val="90000"/>
              </a:lnSpc>
              <a:spcAft>
                <a:spcPts val="600"/>
              </a:spcAft>
              <a:buFont typeface="Arial" panose="020B0604020202020204" pitchFamily="34" charset="0"/>
              <a:buChar char="•"/>
            </a:pPr>
            <a:r>
              <a:rPr lang="en-US" sz="2000" i="0" dirty="0">
                <a:effectLst/>
              </a:rPr>
              <a:t>Emotional Impact Job Displacement</a:t>
            </a:r>
          </a:p>
          <a:p>
            <a:pPr indent="-228600">
              <a:lnSpc>
                <a:spcPct val="90000"/>
              </a:lnSpc>
              <a:spcAft>
                <a:spcPts val="600"/>
              </a:spcAft>
              <a:buFont typeface="Arial" panose="020B0604020202020204" pitchFamily="34" charset="0"/>
              <a:buChar char="•"/>
            </a:pPr>
            <a:r>
              <a:rPr lang="en-US" sz="2000" i="0" dirty="0">
                <a:effectLst/>
              </a:rPr>
              <a:t>Dependency and Trust Issues</a:t>
            </a:r>
          </a:p>
          <a:p>
            <a:pPr indent="-228600">
              <a:lnSpc>
                <a:spcPct val="90000"/>
              </a:lnSpc>
              <a:spcAft>
                <a:spcPts val="600"/>
              </a:spcAft>
              <a:buFont typeface="Arial" panose="020B0604020202020204" pitchFamily="34" charset="0"/>
              <a:buChar char="•"/>
            </a:pPr>
            <a:r>
              <a:rPr lang="en-US" sz="2000" i="0" dirty="0">
                <a:effectLst/>
              </a:rPr>
              <a:t>Bias and Fairness</a:t>
            </a:r>
          </a:p>
          <a:p>
            <a:pPr indent="-228600">
              <a:lnSpc>
                <a:spcPct val="90000"/>
              </a:lnSpc>
              <a:spcAft>
                <a:spcPts val="600"/>
              </a:spcAft>
              <a:buFont typeface="Arial" panose="020B0604020202020204" pitchFamily="34" charset="0"/>
              <a:buChar char="•"/>
            </a:pPr>
            <a:r>
              <a:rPr lang="en-US" sz="2000" i="0" dirty="0">
                <a:effectLst/>
              </a:rPr>
              <a:t>Legal and Regulatory Challenges</a:t>
            </a:r>
          </a:p>
          <a:p>
            <a:pPr indent="-228600">
              <a:lnSpc>
                <a:spcPct val="90000"/>
              </a:lnSpc>
              <a:spcAft>
                <a:spcPts val="600"/>
              </a:spcAft>
              <a:buFont typeface="Arial" panose="020B0604020202020204" pitchFamily="34" charset="0"/>
              <a:buChar char="•"/>
            </a:pPr>
            <a:r>
              <a:rPr lang="en-US" sz="2000" i="0" dirty="0">
                <a:effectLst/>
              </a:rPr>
              <a:t>Human Deception</a:t>
            </a:r>
          </a:p>
          <a:p>
            <a:pPr indent="-228600">
              <a:lnSpc>
                <a:spcPct val="90000"/>
              </a:lnSpc>
              <a:spcAft>
                <a:spcPts val="600"/>
              </a:spcAft>
              <a:buFont typeface="Arial" panose="020B0604020202020204" pitchFamily="34" charset="0"/>
              <a:buChar char="•"/>
            </a:pPr>
            <a:r>
              <a:rPr lang="en-US" sz="2000" i="0" dirty="0">
                <a:effectLst/>
              </a:rPr>
              <a:t>Unintended Consequences</a:t>
            </a:r>
          </a:p>
        </p:txBody>
      </p:sp>
    </p:spTree>
    <p:extLst>
      <p:ext uri="{BB962C8B-B14F-4D97-AF65-F5344CB8AC3E}">
        <p14:creationId xmlns:p14="http://schemas.microsoft.com/office/powerpoint/2010/main" val="340843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CBAF66D-06FD-A94E-D4A8-017396B2E1A9}"/>
              </a:ext>
            </a:extLst>
          </p:cNvPr>
          <p:cNvSpPr txBox="1"/>
          <p:nvPr/>
        </p:nvSpPr>
        <p:spPr>
          <a:xfrm>
            <a:off x="1317169" y="682234"/>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0" i="0" kern="1200" dirty="0">
                <a:solidFill>
                  <a:srgbClr val="FFFFFF"/>
                </a:solidFill>
                <a:effectLst/>
                <a:latin typeface="+mj-lt"/>
                <a:ea typeface="+mj-ea"/>
                <a:cs typeface="+mj-cs"/>
              </a:rPr>
              <a:t>Significance of Understanding Psychological Impact</a:t>
            </a:r>
          </a:p>
          <a:p>
            <a:pPr>
              <a:lnSpc>
                <a:spcPct val="90000"/>
              </a:lnSpc>
              <a:spcBef>
                <a:spcPct val="0"/>
              </a:spcBef>
              <a:spcAft>
                <a:spcPts val="600"/>
              </a:spcAft>
            </a:pPr>
            <a:endParaRPr lang="en-US" sz="3700" kern="1200" dirty="0">
              <a:solidFill>
                <a:srgbClr val="FFFFFF"/>
              </a:solidFill>
              <a:latin typeface="+mj-lt"/>
              <a:ea typeface="+mj-ea"/>
              <a:cs typeface="+mj-cs"/>
            </a:endParaRPr>
          </a:p>
        </p:txBody>
      </p:sp>
      <p:graphicFrame>
        <p:nvGraphicFramePr>
          <p:cNvPr id="5" name="TextBox 2">
            <a:extLst>
              <a:ext uri="{FF2B5EF4-FFF2-40B4-BE49-F238E27FC236}">
                <a16:creationId xmlns:a16="http://schemas.microsoft.com/office/drawing/2014/main" id="{41D31102-8E35-3E9B-4E87-1D1F81075245}"/>
              </a:ext>
            </a:extLst>
          </p:cNvPr>
          <p:cNvGraphicFramePr/>
          <p:nvPr>
            <p:extLst>
              <p:ext uri="{D42A27DB-BD31-4B8C-83A1-F6EECF244321}">
                <p14:modId xmlns:p14="http://schemas.microsoft.com/office/powerpoint/2010/main" val="315072746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56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3" name="Rectangle 308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DBFBF465-787B-5ADA-6BDD-E3BC86F777AB}"/>
              </a:ext>
            </a:extLst>
          </p:cNvPr>
          <p:cNvSpPr txBox="1"/>
          <p:nvPr/>
        </p:nvSpPr>
        <p:spPr>
          <a:xfrm>
            <a:off x="959445" y="902801"/>
            <a:ext cx="8080737" cy="1277273"/>
          </a:xfrm>
          <a:prstGeom prst="rect">
            <a:avLst/>
          </a:prstGeom>
          <a:noFill/>
        </p:spPr>
        <p:txBody>
          <a:bodyPr wrap="square" rtlCol="0">
            <a:spAutoFit/>
          </a:bodyPr>
          <a:lstStyle/>
          <a:p>
            <a:pPr defTabSz="896112">
              <a:spcAft>
                <a:spcPts val="600"/>
              </a:spcAft>
            </a:pPr>
            <a:r>
              <a:rPr lang="en-US" sz="4000" b="1" u="sng" kern="1200" dirty="0">
                <a:solidFill>
                  <a:srgbClr val="0D0D0D"/>
                </a:solidFill>
                <a:latin typeface="+mj-lt"/>
                <a:ea typeface="+mn-ea"/>
                <a:cs typeface="+mn-cs"/>
              </a:rPr>
              <a:t>Positive Psychological Impact</a:t>
            </a:r>
          </a:p>
          <a:p>
            <a:pPr>
              <a:spcAft>
                <a:spcPts val="600"/>
              </a:spcAft>
            </a:pPr>
            <a:endParaRPr lang="en-US" sz="3200" dirty="0"/>
          </a:p>
        </p:txBody>
      </p:sp>
      <p:sp>
        <p:nvSpPr>
          <p:cNvPr id="3" name="TextBox 2">
            <a:extLst>
              <a:ext uri="{FF2B5EF4-FFF2-40B4-BE49-F238E27FC236}">
                <a16:creationId xmlns:a16="http://schemas.microsoft.com/office/drawing/2014/main" id="{A667C5FF-8CDD-4EAD-5EE2-BD24ECC026B5}"/>
              </a:ext>
            </a:extLst>
          </p:cNvPr>
          <p:cNvSpPr txBox="1"/>
          <p:nvPr/>
        </p:nvSpPr>
        <p:spPr>
          <a:xfrm>
            <a:off x="1198730" y="2504937"/>
            <a:ext cx="5763755" cy="1757532"/>
          </a:xfrm>
          <a:prstGeom prst="rect">
            <a:avLst/>
          </a:prstGeom>
          <a:noFill/>
        </p:spPr>
        <p:txBody>
          <a:bodyPr wrap="square" rtlCol="0">
            <a:spAutoFit/>
          </a:bodyPr>
          <a:lstStyle/>
          <a:p>
            <a:pPr marL="280035" indent="-280035" defTabSz="896112">
              <a:spcAft>
                <a:spcPts val="600"/>
              </a:spcAft>
              <a:buFont typeface="Arial" panose="020B0604020202020204" pitchFamily="34" charset="0"/>
              <a:buChar char="•"/>
            </a:pPr>
            <a:r>
              <a:rPr lang="en-US" sz="1764" kern="1200" dirty="0">
                <a:solidFill>
                  <a:srgbClr val="0D0D0D"/>
                </a:solidFill>
                <a:ea typeface="+mn-ea"/>
                <a:cs typeface="+mn-cs"/>
              </a:rPr>
              <a:t>Emotional Support and Companionship</a:t>
            </a:r>
          </a:p>
          <a:p>
            <a:pPr marL="280035" indent="-280035" defTabSz="896112">
              <a:spcAft>
                <a:spcPts val="600"/>
              </a:spcAft>
              <a:buFont typeface="Arial" panose="020B0604020202020204" pitchFamily="34" charset="0"/>
              <a:buChar char="•"/>
            </a:pPr>
            <a:r>
              <a:rPr lang="en-US" sz="1764" kern="1200" dirty="0">
                <a:solidFill>
                  <a:srgbClr val="0D0D0D"/>
                </a:solidFill>
                <a:ea typeface="+mn-ea"/>
                <a:cs typeface="+mn-cs"/>
              </a:rPr>
              <a:t>Therapeutic and Rehabilitation Benefits</a:t>
            </a:r>
          </a:p>
          <a:p>
            <a:pPr marL="280035" indent="-280035" defTabSz="896112">
              <a:spcAft>
                <a:spcPts val="600"/>
              </a:spcAft>
              <a:buFont typeface="Arial" panose="020B0604020202020204" pitchFamily="34" charset="0"/>
              <a:buChar char="•"/>
            </a:pPr>
            <a:r>
              <a:rPr lang="en-US" sz="1764" kern="1200" dirty="0">
                <a:solidFill>
                  <a:srgbClr val="0D0D0D"/>
                </a:solidFill>
                <a:ea typeface="+mn-ea"/>
                <a:cs typeface="+mn-cs"/>
              </a:rPr>
              <a:t>Reducing Social Isolation</a:t>
            </a:r>
          </a:p>
          <a:p>
            <a:pPr marL="280035" indent="-280035" defTabSz="896112">
              <a:spcAft>
                <a:spcPts val="600"/>
              </a:spcAft>
              <a:buFont typeface="Arial" panose="020B0604020202020204" pitchFamily="34" charset="0"/>
              <a:buChar char="•"/>
            </a:pPr>
            <a:r>
              <a:rPr lang="en-US" sz="1764" kern="1200" dirty="0">
                <a:solidFill>
                  <a:srgbClr val="0D0D0D"/>
                </a:solidFill>
                <a:ea typeface="+mn-ea"/>
                <a:cs typeface="+mn-cs"/>
              </a:rPr>
              <a:t>Enhancing Cognitive Function</a:t>
            </a:r>
          </a:p>
          <a:p>
            <a:pPr marL="280035" indent="-280035" defTabSz="896112">
              <a:spcAft>
                <a:spcPts val="600"/>
              </a:spcAft>
              <a:buFont typeface="Arial" panose="020B0604020202020204" pitchFamily="34" charset="0"/>
              <a:buChar char="•"/>
            </a:pPr>
            <a:r>
              <a:rPr lang="en-US" sz="1764" kern="1200" dirty="0">
                <a:solidFill>
                  <a:srgbClr val="0D0D0D"/>
                </a:solidFill>
                <a:ea typeface="+mn-ea"/>
                <a:cs typeface="+mn-cs"/>
              </a:rPr>
              <a:t>Supporting Mental Health Therapies</a:t>
            </a:r>
            <a:endParaRPr lang="en-US" dirty="0"/>
          </a:p>
        </p:txBody>
      </p:sp>
      <p:pic>
        <p:nvPicPr>
          <p:cNvPr id="3074" name="Picture 2" descr="paro1jpg">
            <a:extLst>
              <a:ext uri="{FF2B5EF4-FFF2-40B4-BE49-F238E27FC236}">
                <a16:creationId xmlns:a16="http://schemas.microsoft.com/office/drawing/2014/main" id="{548ED398-1769-1250-847B-F19CCE53B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441" y="1649190"/>
            <a:ext cx="4365547" cy="2914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A32187-D0F3-B90A-FE5F-34C3925B33F8}"/>
              </a:ext>
            </a:extLst>
          </p:cNvPr>
          <p:cNvSpPr txBox="1"/>
          <p:nvPr/>
        </p:nvSpPr>
        <p:spPr>
          <a:xfrm>
            <a:off x="7645283" y="4572788"/>
            <a:ext cx="3033560" cy="363598"/>
          </a:xfrm>
          <a:prstGeom prst="rect">
            <a:avLst/>
          </a:prstGeom>
          <a:noFill/>
        </p:spPr>
        <p:txBody>
          <a:bodyPr wrap="square" rtlCol="0">
            <a:spAutoFit/>
          </a:bodyPr>
          <a:lstStyle/>
          <a:p>
            <a:pPr defTabSz="896112">
              <a:spcAft>
                <a:spcPts val="600"/>
              </a:spcAft>
            </a:pPr>
            <a:r>
              <a:rPr lang="en-US" sz="1764" b="1" kern="1200" dirty="0">
                <a:solidFill>
                  <a:schemeClr val="tx1"/>
                </a:solidFill>
                <a:latin typeface="+mn-lt"/>
                <a:ea typeface="+mn-ea"/>
                <a:cs typeface="+mn-cs"/>
              </a:rPr>
              <a:t>PARO – Therapeutic seal</a:t>
            </a:r>
            <a:endParaRPr lang="en-US" b="1" dirty="0"/>
          </a:p>
        </p:txBody>
      </p:sp>
    </p:spTree>
    <p:extLst>
      <p:ext uri="{BB962C8B-B14F-4D97-AF65-F5344CB8AC3E}">
        <p14:creationId xmlns:p14="http://schemas.microsoft.com/office/powerpoint/2010/main" val="242606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E9F2E7-F70C-429E-EE6D-35C8232C90F4}"/>
              </a:ext>
            </a:extLst>
          </p:cNvPr>
          <p:cNvSpPr txBox="1"/>
          <p:nvPr/>
        </p:nvSpPr>
        <p:spPr>
          <a:xfrm>
            <a:off x="6290734" y="1885860"/>
            <a:ext cx="5427133" cy="362518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i="0" dirty="0">
                <a:effectLst/>
              </a:rPr>
              <a:t>Promoting Physical Activity and Exercise</a:t>
            </a:r>
          </a:p>
          <a:p>
            <a:pPr marL="285750" indent="-228600">
              <a:lnSpc>
                <a:spcPct val="90000"/>
              </a:lnSpc>
              <a:spcAft>
                <a:spcPts val="600"/>
              </a:spcAft>
              <a:buFont typeface="Arial" panose="020B0604020202020204" pitchFamily="34" charset="0"/>
              <a:buChar char="•"/>
            </a:pPr>
            <a:r>
              <a:rPr lang="en-US" sz="2000" i="0" dirty="0">
                <a:effectLst/>
              </a:rPr>
              <a:t>Facilitating Learning and Skill Development</a:t>
            </a:r>
          </a:p>
          <a:p>
            <a:pPr marL="285750" indent="-228600">
              <a:lnSpc>
                <a:spcPct val="90000"/>
              </a:lnSpc>
              <a:spcAft>
                <a:spcPts val="600"/>
              </a:spcAft>
              <a:buFont typeface="Arial" panose="020B0604020202020204" pitchFamily="34" charset="0"/>
              <a:buChar char="•"/>
            </a:pPr>
            <a:r>
              <a:rPr lang="en-US" sz="2000" i="0" dirty="0">
                <a:effectLst/>
              </a:rPr>
              <a:t>Reducing Stress in High-Pressure Environments</a:t>
            </a:r>
            <a:endParaRPr lang="en-US" sz="2000" dirty="0"/>
          </a:p>
          <a:p>
            <a:pPr marL="285750" indent="-228600">
              <a:lnSpc>
                <a:spcPct val="90000"/>
              </a:lnSpc>
              <a:spcAft>
                <a:spcPts val="600"/>
              </a:spcAft>
              <a:buFont typeface="Arial" panose="020B0604020202020204" pitchFamily="34" charset="0"/>
              <a:buChar char="•"/>
            </a:pPr>
            <a:r>
              <a:rPr lang="en-US" sz="2000" i="0" dirty="0">
                <a:effectLst/>
              </a:rPr>
              <a:t>Boosting Mood and Happiness</a:t>
            </a:r>
          </a:p>
          <a:p>
            <a:pPr marL="285750" indent="-228600">
              <a:lnSpc>
                <a:spcPct val="90000"/>
              </a:lnSpc>
              <a:spcAft>
                <a:spcPts val="600"/>
              </a:spcAft>
              <a:buFont typeface="Arial" panose="020B0604020202020204" pitchFamily="34" charset="0"/>
              <a:buChar char="•"/>
            </a:pPr>
            <a:r>
              <a:rPr lang="en-US" sz="2000" i="0" dirty="0">
                <a:effectLst/>
              </a:rPr>
              <a:t>Promoting Social Skills in Children</a:t>
            </a:r>
            <a:endParaRPr lang="en-US" sz="2000" dirty="0"/>
          </a:p>
        </p:txBody>
      </p:sp>
      <p:pic>
        <p:nvPicPr>
          <p:cNvPr id="3" name="Picture 2" descr="Home - Eksobionics">
            <a:extLst>
              <a:ext uri="{FF2B5EF4-FFF2-40B4-BE49-F238E27FC236}">
                <a16:creationId xmlns:a16="http://schemas.microsoft.com/office/drawing/2014/main" id="{E760224D-C5AE-631D-78AE-DCF4224B0F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1810" y="279685"/>
            <a:ext cx="2590871" cy="321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a Vinci Surgical robot goes on museum display | CTV News">
            <a:extLst>
              <a:ext uri="{FF2B5EF4-FFF2-40B4-BE49-F238E27FC236}">
                <a16:creationId xmlns:a16="http://schemas.microsoft.com/office/drawing/2014/main" id="{1B631EB7-31C9-0A25-6DC0-7C073E5AD9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267" y="3732115"/>
            <a:ext cx="4552300" cy="256066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6BCD7A-3630-739C-5E6D-64751CE77133}"/>
              </a:ext>
            </a:extLst>
          </p:cNvPr>
          <p:cNvSpPr txBox="1"/>
          <p:nvPr/>
        </p:nvSpPr>
        <p:spPr>
          <a:xfrm>
            <a:off x="5692368" y="5706959"/>
            <a:ext cx="7577666" cy="1015663"/>
          </a:xfrm>
          <a:prstGeom prst="rect">
            <a:avLst/>
          </a:prstGeom>
          <a:noFill/>
        </p:spPr>
        <p:txBody>
          <a:bodyPr wrap="square" rtlCol="0">
            <a:spAutoFit/>
          </a:bodyPr>
          <a:lstStyle/>
          <a:p>
            <a:r>
              <a:rPr lang="en-US" sz="1200" kern="100" dirty="0">
                <a:effectLst/>
                <a:latin typeface="Aptos" panose="020B0004020202020204" pitchFamily="34" charset="0"/>
                <a:ea typeface="Aptos" panose="020B0004020202020204" pitchFamily="34" charset="0"/>
                <a:cs typeface="Mangal" panose="02040503050203030202" pitchFamily="18" charset="0"/>
              </a:rPr>
              <a:t>Available from: </a:t>
            </a:r>
          </a:p>
          <a:p>
            <a:r>
              <a:rPr lang="en-US" sz="1200" kern="100" dirty="0">
                <a:effectLst/>
                <a:latin typeface="Aptos" panose="020B0004020202020204" pitchFamily="34" charset="0"/>
                <a:ea typeface="Aptos" panose="020B0004020202020204" pitchFamily="34" charset="0"/>
                <a:cs typeface="Mangal" panose="02040503050203030202" pitchFamily="18" charset="0"/>
                <a:hlinkClick r:id="rId4"/>
              </a:rPr>
              <a:t>https://www.ctvnews.ca/sci-tech/da-vinci-surgical-robot-goes-on-museum-display-1.2169974?cache=yes%3FclipId%3D86116</a:t>
            </a:r>
            <a:endParaRPr lang="en-US" sz="1200" kern="100" dirty="0">
              <a:effectLst/>
              <a:latin typeface="Aptos" panose="020B0004020202020204" pitchFamily="34" charset="0"/>
              <a:ea typeface="Aptos" panose="020B0004020202020204" pitchFamily="34" charset="0"/>
              <a:cs typeface="Mangal" panose="02040503050203030202" pitchFamily="18" charset="0"/>
            </a:endParaRPr>
          </a:p>
          <a:p>
            <a:endParaRPr lang="en-US" sz="1200" kern="100" dirty="0">
              <a:effectLst/>
              <a:latin typeface="Aptos" panose="020B0004020202020204" pitchFamily="34" charset="0"/>
              <a:ea typeface="Aptos" panose="020B0004020202020204" pitchFamily="34" charset="0"/>
              <a:cs typeface="Mangal" panose="02040503050203030202" pitchFamily="18" charset="0"/>
            </a:endParaRPr>
          </a:p>
          <a:p>
            <a:endParaRPr lang="en-US" sz="1200" dirty="0"/>
          </a:p>
        </p:txBody>
      </p:sp>
    </p:spTree>
    <p:extLst>
      <p:ext uri="{BB962C8B-B14F-4D97-AF65-F5344CB8AC3E}">
        <p14:creationId xmlns:p14="http://schemas.microsoft.com/office/powerpoint/2010/main" val="2748060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662</TotalTime>
  <Words>1252</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Anjum Afrooz Shaik</dc:creator>
  <cp:lastModifiedBy>Anjum Afrooz Shaik</cp:lastModifiedBy>
  <cp:revision>1</cp:revision>
  <dcterms:created xsi:type="dcterms:W3CDTF">2024-02-29T08:32:40Z</dcterms:created>
  <dcterms:modified xsi:type="dcterms:W3CDTF">2024-02-29T19:35:32Z</dcterms:modified>
</cp:coreProperties>
</file>